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109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07.xml"/>
  <Override ContentType="application/vnd.openxmlformats-officedocument.presentationml.notesSlide+xml" PartName="/ppt/notesSlides/notesSlide100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10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11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112.xml"/>
  <Override ContentType="application/vnd.openxmlformats-officedocument.presentationml.notesSlide+xml" PartName="/ppt/notesSlides/notesSlide103.xml"/>
  <Override ContentType="application/vnd.openxmlformats-officedocument.presentationml.notesSlide+xml" PartName="/ppt/notesSlides/notesSlide97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114.xml"/>
  <Override ContentType="application/vnd.openxmlformats-officedocument.presentationml.notesSlide+xml" PartName="/ppt/notesSlides/notesSlide101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116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108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06.xml"/>
  <Override ContentType="application/vnd.openxmlformats-officedocument.presentationml.notesSlide+xml" PartName="/ppt/notesSlides/notesSlide99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13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98.xml"/>
  <Override ContentType="application/vnd.openxmlformats-officedocument.presentationml.notesSlide+xml" PartName="/ppt/notesSlides/notesSlide104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96.xml"/>
  <Override ContentType="application/vnd.openxmlformats-officedocument.presentationml.notesSlide+xml" PartName="/ppt/notesSlides/notesSlide102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115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105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13.xml"/>
  <Override ContentType="application/vnd.openxmlformats-officedocument.presentationml.slide+xml" PartName="/ppt/slides/slide68.xml"/>
  <Override ContentType="application/vnd.openxmlformats-officedocument.presentationml.slide+xml" PartName="/ppt/slides/slide94.xml"/>
  <Override ContentType="application/vnd.openxmlformats-officedocument.presentationml.slide+xml" PartName="/ppt/slides/slide84.xml"/>
  <Override ContentType="application/vnd.openxmlformats-officedocument.presentationml.slide+xml" PartName="/ppt/slides/slide107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111.xml"/>
  <Override ContentType="application/vnd.openxmlformats-officedocument.presentationml.slide+xml" PartName="/ppt/slides/slide53.xml"/>
  <Override ContentType="application/vnd.openxmlformats-officedocument.presentationml.slide+xml" PartName="/ppt/slides/slide96.xml"/>
  <Override ContentType="application/vnd.openxmlformats-officedocument.presentationml.slide+xml" PartName="/ppt/slides/slide48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2.xml"/>
  <Override ContentType="application/vnd.openxmlformats-officedocument.presentationml.slide+xml" PartName="/ppt/slides/slide108.xml"/>
  <Override ContentType="application/vnd.openxmlformats-officedocument.presentationml.slide+xml" PartName="/ppt/slides/slide98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76.xml"/>
  <Override ContentType="application/vnd.openxmlformats-officedocument.presentationml.slide+xml" PartName="/ppt/slides/slide63.xml"/>
  <Override ContentType="application/vnd.openxmlformats-officedocument.presentationml.slide+xml" PartName="/ppt/slides/slide93.xml"/>
  <Override ContentType="application/vnd.openxmlformats-officedocument.presentationml.slide+xml" PartName="/ppt/slides/slide101.xml"/>
  <Override ContentType="application/vnd.openxmlformats-officedocument.presentationml.slide+xml" PartName="/ppt/slides/slide116.xml"/>
  <Override ContentType="application/vnd.openxmlformats-officedocument.presentationml.slide+xml" PartName="/ppt/slides/slide80.xml"/>
  <Override ContentType="application/vnd.openxmlformats-officedocument.presentationml.slide+xml" PartName="/ppt/slides/slide103.xml"/>
  <Override ContentType="application/vnd.openxmlformats-officedocument.presentationml.slide+xml" PartName="/ppt/slides/slide61.xml"/>
  <Override ContentType="application/vnd.openxmlformats-officedocument.presentationml.slide+xml" PartName="/ppt/slides/slide91.xml"/>
  <Override ContentType="application/vnd.openxmlformats-officedocument.presentationml.slide+xml" PartName="/ppt/slides/slide114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12.xml"/>
  <Override ContentType="application/vnd.openxmlformats-officedocument.presentationml.slide+xml" PartName="/ppt/slides/slide9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42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16.xml"/>
  <Override ContentType="application/vnd.openxmlformats-officedocument.presentationml.slide+xml" PartName="/ppt/slides/slide104.xml"/>
  <Override ContentType="application/vnd.openxmlformats-officedocument.presentationml.slide+xml" PartName="/ppt/slides/slide24.xml"/>
  <Override ContentType="application/vnd.openxmlformats-officedocument.presentationml.slide+xml" PartName="/ppt/slides/slide97.xml"/>
  <Override ContentType="application/vnd.openxmlformats-officedocument.presentationml.slide+xml" PartName="/ppt/slides/slide11.xml"/>
  <Override ContentType="application/vnd.openxmlformats-officedocument.presentationml.slide+xml" PartName="/ppt/slides/slide110.xml"/>
  <Override ContentType="application/vnd.openxmlformats-officedocument.presentationml.slide+xml" PartName="/ppt/slides/slide6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79.xml"/>
  <Override ContentType="application/vnd.openxmlformats-officedocument.presentationml.slide+xml" PartName="/ppt/slides/slide49.xml"/>
  <Override ContentType="application/vnd.openxmlformats-officedocument.presentationml.slide+xml" PartName="/ppt/slides/slide83.xml"/>
  <Override ContentType="application/vnd.openxmlformats-officedocument.presentationml.slide+xml" PartName="/ppt/slides/slide106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109.xml"/>
  <Override ContentType="application/vnd.openxmlformats-officedocument.presentationml.slide+xml" PartName="/ppt/slides/slide99.xml"/>
  <Override ContentType="application/vnd.openxmlformats-officedocument.presentationml.slide+xml" PartName="/ppt/slides/slide3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47.xml"/>
  <Override ContentType="application/vnd.openxmlformats-officedocument.presentationml.slide+xml" PartName="/ppt/slides/slide21.xml"/>
  <Override ContentType="application/vnd.openxmlformats-officedocument.presentationml.slide+xml" PartName="/ppt/slides/slide100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88.xml"/>
  <Override ContentType="application/vnd.openxmlformats-officedocument.presentationml.slide+xml" PartName="/ppt/slides/slide92.xml"/>
  <Override ContentType="application/vnd.openxmlformats-officedocument.presentationml.slide+xml" PartName="/ppt/slides/slide115.xml"/>
  <Override ContentType="application/vnd.openxmlformats-officedocument.presentationml.slide+xml" PartName="/ppt/slides/slide10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47" r:id="rId98"/>
    <p:sldId id="348" r:id="rId99"/>
    <p:sldId id="349" r:id="rId100"/>
    <p:sldId id="350" r:id="rId101"/>
    <p:sldId id="351" r:id="rId102"/>
    <p:sldId id="352" r:id="rId103"/>
    <p:sldId id="353" r:id="rId104"/>
    <p:sldId id="354" r:id="rId105"/>
    <p:sldId id="355" r:id="rId106"/>
    <p:sldId id="356" r:id="rId107"/>
    <p:sldId id="357" r:id="rId108"/>
    <p:sldId id="358" r:id="rId109"/>
    <p:sldId id="359" r:id="rId110"/>
    <p:sldId id="360" r:id="rId111"/>
    <p:sldId id="361" r:id="rId112"/>
    <p:sldId id="362" r:id="rId113"/>
    <p:sldId id="363" r:id="rId114"/>
    <p:sldId id="364" r:id="rId115"/>
    <p:sldId id="365" r:id="rId116"/>
    <p:sldId id="366" r:id="rId117"/>
    <p:sldId id="367" r:id="rId118"/>
    <p:sldId id="368" r:id="rId119"/>
    <p:sldId id="369" r:id="rId120"/>
    <p:sldId id="370" r:id="rId121"/>
    <p:sldId id="371" r:id="rId122"/>
  </p:sldIdLst>
  <p:sldSz cy="5143500" cx="9144000"/>
  <p:notesSz cx="6858000" cy="9144000"/>
  <p:embeddedFontLst>
    <p:embeddedFont>
      <p:font typeface="Libre Franklin"/>
      <p:regular r:id="rId123"/>
      <p:bold r:id="rId124"/>
      <p:italic r:id="rId125"/>
      <p:boldItalic r:id="rId126"/>
    </p:embeddedFont>
    <p:embeddedFont>
      <p:font typeface="Old Standard TT"/>
      <p:regular r:id="rId127"/>
      <p:bold r:id="rId128"/>
      <p:italic r:id="rId1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05288B6-94C0-47BE-B3E0-32BA87907A69}">
  <a:tblStyle styleId="{905288B6-94C0-47BE-B3E0-32BA87907A69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07" Type="http://schemas.openxmlformats.org/officeDocument/2006/relationships/slide" Target="slides/slide101.xml"/><Relationship Id="rId106" Type="http://schemas.openxmlformats.org/officeDocument/2006/relationships/slide" Target="slides/slide100.xml"/><Relationship Id="rId105" Type="http://schemas.openxmlformats.org/officeDocument/2006/relationships/slide" Target="slides/slide99.xml"/><Relationship Id="rId104" Type="http://schemas.openxmlformats.org/officeDocument/2006/relationships/slide" Target="slides/slide98.xml"/><Relationship Id="rId109" Type="http://schemas.openxmlformats.org/officeDocument/2006/relationships/slide" Target="slides/slide103.xml"/><Relationship Id="rId108" Type="http://schemas.openxmlformats.org/officeDocument/2006/relationships/slide" Target="slides/slide102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103" Type="http://schemas.openxmlformats.org/officeDocument/2006/relationships/slide" Target="slides/slide97.xml"/><Relationship Id="rId102" Type="http://schemas.openxmlformats.org/officeDocument/2006/relationships/slide" Target="slides/slide96.xml"/><Relationship Id="rId101" Type="http://schemas.openxmlformats.org/officeDocument/2006/relationships/slide" Target="slides/slide95.xml"/><Relationship Id="rId100" Type="http://schemas.openxmlformats.org/officeDocument/2006/relationships/slide" Target="slides/slide94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29" Type="http://schemas.openxmlformats.org/officeDocument/2006/relationships/font" Target="fonts/OldStandardTT-italic.fntdata"/><Relationship Id="rId128" Type="http://schemas.openxmlformats.org/officeDocument/2006/relationships/font" Target="fonts/OldStandardTT-bold.fntdata"/><Relationship Id="rId127" Type="http://schemas.openxmlformats.org/officeDocument/2006/relationships/font" Target="fonts/OldStandardTT-regular.fntdata"/><Relationship Id="rId126" Type="http://schemas.openxmlformats.org/officeDocument/2006/relationships/font" Target="fonts/LibreFranklin-boldItalic.fntdata"/><Relationship Id="rId26" Type="http://schemas.openxmlformats.org/officeDocument/2006/relationships/slide" Target="slides/slide20.xml"/><Relationship Id="rId121" Type="http://schemas.openxmlformats.org/officeDocument/2006/relationships/slide" Target="slides/slide115.xml"/><Relationship Id="rId25" Type="http://schemas.openxmlformats.org/officeDocument/2006/relationships/slide" Target="slides/slide19.xml"/><Relationship Id="rId120" Type="http://schemas.openxmlformats.org/officeDocument/2006/relationships/slide" Target="slides/slide114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125" Type="http://schemas.openxmlformats.org/officeDocument/2006/relationships/font" Target="fonts/LibreFranklin-italic.fntdata"/><Relationship Id="rId29" Type="http://schemas.openxmlformats.org/officeDocument/2006/relationships/slide" Target="slides/slide23.xml"/><Relationship Id="rId124" Type="http://schemas.openxmlformats.org/officeDocument/2006/relationships/font" Target="fonts/LibreFranklin-bold.fntdata"/><Relationship Id="rId123" Type="http://schemas.openxmlformats.org/officeDocument/2006/relationships/font" Target="fonts/LibreFranklin-regular.fntdata"/><Relationship Id="rId122" Type="http://schemas.openxmlformats.org/officeDocument/2006/relationships/slide" Target="slides/slide116.xml"/><Relationship Id="rId95" Type="http://schemas.openxmlformats.org/officeDocument/2006/relationships/slide" Target="slides/slide89.xml"/><Relationship Id="rId94" Type="http://schemas.openxmlformats.org/officeDocument/2006/relationships/slide" Target="slides/slide88.xml"/><Relationship Id="rId97" Type="http://schemas.openxmlformats.org/officeDocument/2006/relationships/slide" Target="slides/slide91.xml"/><Relationship Id="rId96" Type="http://schemas.openxmlformats.org/officeDocument/2006/relationships/slide" Target="slides/slide90.xml"/><Relationship Id="rId11" Type="http://schemas.openxmlformats.org/officeDocument/2006/relationships/slide" Target="slides/slide5.xml"/><Relationship Id="rId99" Type="http://schemas.openxmlformats.org/officeDocument/2006/relationships/slide" Target="slides/slide93.xml"/><Relationship Id="rId10" Type="http://schemas.openxmlformats.org/officeDocument/2006/relationships/slide" Target="slides/slide4.xml"/><Relationship Id="rId98" Type="http://schemas.openxmlformats.org/officeDocument/2006/relationships/slide" Target="slides/slide92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91" Type="http://schemas.openxmlformats.org/officeDocument/2006/relationships/slide" Target="slides/slide85.xml"/><Relationship Id="rId90" Type="http://schemas.openxmlformats.org/officeDocument/2006/relationships/slide" Target="slides/slide84.xml"/><Relationship Id="rId93" Type="http://schemas.openxmlformats.org/officeDocument/2006/relationships/slide" Target="slides/slide87.xml"/><Relationship Id="rId92" Type="http://schemas.openxmlformats.org/officeDocument/2006/relationships/slide" Target="slides/slide86.xml"/><Relationship Id="rId118" Type="http://schemas.openxmlformats.org/officeDocument/2006/relationships/slide" Target="slides/slide112.xml"/><Relationship Id="rId117" Type="http://schemas.openxmlformats.org/officeDocument/2006/relationships/slide" Target="slides/slide111.xml"/><Relationship Id="rId116" Type="http://schemas.openxmlformats.org/officeDocument/2006/relationships/slide" Target="slides/slide110.xml"/><Relationship Id="rId115" Type="http://schemas.openxmlformats.org/officeDocument/2006/relationships/slide" Target="slides/slide109.xml"/><Relationship Id="rId119" Type="http://schemas.openxmlformats.org/officeDocument/2006/relationships/slide" Target="slides/slide113.xml"/><Relationship Id="rId15" Type="http://schemas.openxmlformats.org/officeDocument/2006/relationships/slide" Target="slides/slide9.xml"/><Relationship Id="rId110" Type="http://schemas.openxmlformats.org/officeDocument/2006/relationships/slide" Target="slides/slide104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14" Type="http://schemas.openxmlformats.org/officeDocument/2006/relationships/slide" Target="slides/slide108.xml"/><Relationship Id="rId18" Type="http://schemas.openxmlformats.org/officeDocument/2006/relationships/slide" Target="slides/slide12.xml"/><Relationship Id="rId113" Type="http://schemas.openxmlformats.org/officeDocument/2006/relationships/slide" Target="slides/slide107.xml"/><Relationship Id="rId112" Type="http://schemas.openxmlformats.org/officeDocument/2006/relationships/slide" Target="slides/slide106.xml"/><Relationship Id="rId111" Type="http://schemas.openxmlformats.org/officeDocument/2006/relationships/slide" Target="slides/slide105.xml"/><Relationship Id="rId84" Type="http://schemas.openxmlformats.org/officeDocument/2006/relationships/slide" Target="slides/slide78.xml"/><Relationship Id="rId83" Type="http://schemas.openxmlformats.org/officeDocument/2006/relationships/slide" Target="slides/slide77.xml"/><Relationship Id="rId86" Type="http://schemas.openxmlformats.org/officeDocument/2006/relationships/slide" Target="slides/slide80.xml"/><Relationship Id="rId85" Type="http://schemas.openxmlformats.org/officeDocument/2006/relationships/slide" Target="slides/slide79.xml"/><Relationship Id="rId88" Type="http://schemas.openxmlformats.org/officeDocument/2006/relationships/slide" Target="slides/slide82.xml"/><Relationship Id="rId87" Type="http://schemas.openxmlformats.org/officeDocument/2006/relationships/slide" Target="slides/slide81.xml"/><Relationship Id="rId89" Type="http://schemas.openxmlformats.org/officeDocument/2006/relationships/slide" Target="slides/slide83.xml"/><Relationship Id="rId80" Type="http://schemas.openxmlformats.org/officeDocument/2006/relationships/slide" Target="slides/slide74.xml"/><Relationship Id="rId82" Type="http://schemas.openxmlformats.org/officeDocument/2006/relationships/slide" Target="slides/slide76.xml"/><Relationship Id="rId81" Type="http://schemas.openxmlformats.org/officeDocument/2006/relationships/slide" Target="slides/slide75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slide" Target="slides/slide67.xml"/><Relationship Id="rId72" Type="http://schemas.openxmlformats.org/officeDocument/2006/relationships/slide" Target="slides/slide66.xml"/><Relationship Id="rId75" Type="http://schemas.openxmlformats.org/officeDocument/2006/relationships/slide" Target="slides/slide69.xml"/><Relationship Id="rId74" Type="http://schemas.openxmlformats.org/officeDocument/2006/relationships/slide" Target="slides/slide68.xml"/><Relationship Id="rId77" Type="http://schemas.openxmlformats.org/officeDocument/2006/relationships/slide" Target="slides/slide71.xml"/><Relationship Id="rId76" Type="http://schemas.openxmlformats.org/officeDocument/2006/relationships/slide" Target="slides/slide70.xml"/><Relationship Id="rId79" Type="http://schemas.openxmlformats.org/officeDocument/2006/relationships/slide" Target="slides/slide73.xml"/><Relationship Id="rId78" Type="http://schemas.openxmlformats.org/officeDocument/2006/relationships/slide" Target="slides/slide72.xml"/><Relationship Id="rId71" Type="http://schemas.openxmlformats.org/officeDocument/2006/relationships/slide" Target="slides/slide65.xml"/><Relationship Id="rId70" Type="http://schemas.openxmlformats.org/officeDocument/2006/relationships/slide" Target="slides/slide64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6" Type="http://schemas.openxmlformats.org/officeDocument/2006/relationships/slide" Target="slides/slide60.xml"/><Relationship Id="rId65" Type="http://schemas.openxmlformats.org/officeDocument/2006/relationships/slide" Target="slides/slide59.xml"/><Relationship Id="rId68" Type="http://schemas.openxmlformats.org/officeDocument/2006/relationships/slide" Target="slides/slide62.xml"/><Relationship Id="rId67" Type="http://schemas.openxmlformats.org/officeDocument/2006/relationships/slide" Target="slides/slide61.xml"/><Relationship Id="rId60" Type="http://schemas.openxmlformats.org/officeDocument/2006/relationships/slide" Target="slides/slide54.xml"/><Relationship Id="rId69" Type="http://schemas.openxmlformats.org/officeDocument/2006/relationships/slide" Target="slides/slide6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9" Type="http://schemas.openxmlformats.org/officeDocument/2006/relationships/slide" Target="slides/slide53.xml"/><Relationship Id="rId58" Type="http://schemas.openxmlformats.org/officeDocument/2006/relationships/slide" Target="slides/slide5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" name="Google Shape;2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6cc0572edd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6cc0572ed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a0b184b483_0_38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43" name="Google Shape;543;ga0b184b483_0_3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a550d1907e_0_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57" name="Google Shape;557;ga550d1907e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a550d1907e_0_3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71" name="Google Shape;571;ga550d1907e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ga550d1907e_0_4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85" name="Google Shape;585;ga550d1907e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a0b184b483_0_39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99" name="Google Shape;599;ga0b184b483_0_3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a550d1907e_0_5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10" name="Google Shape;610;ga550d1907e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ga550d1907e_0_6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21" name="Google Shape;621;ga550d1907e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ga550d1907e_0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32" name="Google Shape;632;ga550d1907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ga0b184b483_0_40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46" name="Google Shape;646;ga0b184b483_0_4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ga550d1907e_0_7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59" name="Google Shape;659;ga550d1907e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ga550d1907e_0_9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72" name="Google Shape;672;ga550d1907e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a0b184b483_0_4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85" name="Google Shape;685;ga0b184b483_0_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a550d1907e_0_10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99" name="Google Shape;699;ga550d1907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a550d1907e_0_1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13" name="Google Shape;713;ga550d1907e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ga0b184b483_0_4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27" name="Google Shape;727;ga0b184b483_0_4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ga0b184b483_0_4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32" name="Google Shape;732;ga0b184b483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ga0b184b483_0_4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37" name="Google Shape;737;ga0b184b483_0_4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5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9d38eea08c_0_5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9d38eea08c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7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9d38eea08c_0_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9d38eea08c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5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6c86a58f9d_0_4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6c86a58f9d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6c86a58f9d_0_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6c86a58f9d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6cb345a11e_0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6cb345a11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f3cab17dba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" name="Google Shape;25;gf3cab17db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9d38eea08c_0_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9d38eea08c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6c86a58f9d_0_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6c86a58f9d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6cb345a11e_0_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6cb345a11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9d38eea08c_0_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9d38eea08c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6c86a58f9d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6c86a58f9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9d38eea08c_0_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9d38eea08c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6c86a58f9d_0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6c86a58f9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6c86a58f9d_0_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6c86a58f9d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9d38eea08c_0_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9d38eea08c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6c86a58f9d_0_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6c86a58f9d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" name="Google Shape;3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6c86a58f9d_0_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6c86a58f9d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6c86a58f9d_0_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6c86a58f9d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6c86a58f9d_0_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6c86a58f9d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6cb345a11e_0_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6cb345a11e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76a5de5d8b_0_34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76a5de5d8b_0_3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9e927361cc_0_1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9e927361cc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a723f49a6b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a723f49a6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122e71336c4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122e71336c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9e927361cc_0_13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9e927361cc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9e927361cc_0_1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9e927361cc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a0b184b483_0_25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a0b184b483_0_2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a723f49a6b_0_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a723f49a6b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6e36525678_0_14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6e36525678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6e36525678_0_15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6e36525678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6e36525678_0_16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6e36525678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6e36525678_0_16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6e36525678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a723f49a6b_0_6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a723f49a6b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a723f49a6b_0_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a723f49a6b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a723f49a6b_0_4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a723f49a6b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a723f49a6b_0_5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a723f49a6b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a723f49a6b_0_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a723f49a6b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g9d38ee9f77_0_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" name="Google Shape;42;g9d38ee9f77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a723f49a6b_0_6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a723f49a6b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a723f49a6b_0_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a723f49a6b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a0b184b483_0_45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a0b184b483_0_4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9d38eea08c_0_5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9d38eea08c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9d38eea08c_1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9d38eea08c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9d38eea08c_0_7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9d38eea08c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9d38eea08c_0_6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9d38eea08c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a0b184b483_0_2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ga0b184b483_0_26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a0b184b483_0_27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3" name="Google Shape;323;ga0b184b483_0_2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a0b184b483_0_27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8" name="Google Shape;328;ga0b184b483_0_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9d38eea08c_0_3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" name="Google Shape;47;g9d38eea08c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9d38eea08c_0_7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3" name="Google Shape;333;g9d38eea08c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a0b184b483_0_28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8" name="Google Shape;338;ga0b184b483_0_2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a0b184b483_0_28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3" name="Google Shape;343;ga0b184b483_0_2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a0b184b483_0_28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8" name="Google Shape;348;ga0b184b483_0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a0b184b483_0_29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53" name="Google Shape;353;ga0b184b483_0_2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9d38eea08c_1_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9d38eea08c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a0b184b483_0_29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a0b184b483_0_2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9d38eea08c_1_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9d38eea08c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a0b184b483_0_30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a0b184b483_0_3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a0b184b483_0_30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Google Shape;381;ga0b184b483_0_3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6c86a58f9d_0_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6c86a58f9d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a0b184b483_0_3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a0b184b483_0_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a0b184b483_0_2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ga0b184b483_0_26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9d38eea08c_1_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9d38eea08c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9d38eea08c_1_5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9d38eea08c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9d38eea08c_1_4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9d38eea08c_1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9d38eea08c_1_4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9d38eea08c_1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9d38eea08c_1_5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Google Shape;418;g9d38eea08c_1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9d38eea08c_1_6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9d38eea08c_1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9d38eea08c_1_6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8" name="Google Shape;428;g9d38eea08c_1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9d38eea08c_1_7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3" name="Google Shape;433;g9d38eea08c_1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6cb345a11e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6cb345a11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9d38eea08c_1_8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9d38eea08c_1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9d38eea08c_1_8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9d38eea08c_1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a0b184b483_0_3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48" name="Google Shape;448;ga0b184b483_0_3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9d38eea08c_1_9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9d38eea08c_1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a0b184b483_0_3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ga0b184b483_0_3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a0b184b483_0_3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ga0b184b483_0_3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9d38eea08c_1_9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9d38eea08c_1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a0b184b483_0_3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3" name="Google Shape;473;ga0b184b483_0_3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a0b184b483_0_33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Google Shape;478;ga0b184b483_0_3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a0b184b483_0_3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83" name="Google Shape;483;ga0b184b483_0_3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5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a0b184b483_0_3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88" name="Google Shape;488;ga0b184b483_0_3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a0b184b483_0_34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a0b184b483_0_3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a0b184b483_0_35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a0b184b483_0_3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a0b184b483_0_35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04" name="Google Shape;504;ga0b184b483_0_3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a0b184b483_0_35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09" name="Google Shape;509;ga0b184b483_0_3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a0b184b483_0_36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15" name="Google Shape;515;ga0b184b483_0_3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ga0b184b483_0_36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21" name="Google Shape;521;ga0b184b483_0_3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a0b184b483_0_37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26" name="Google Shape;526;ga0b184b483_0_3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a0b184b483_0_37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31" name="Google Shape;531;ga0b184b483_0_3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a0b184b483_0_38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37" name="Google Shape;537;ga0b184b483_0_3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2" name="Google Shape;12;p2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87" y="4662487"/>
            <a:ext cx="549275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641934" y="3597500"/>
            <a:ext cx="390300" cy="0"/>
          </a:xfrm>
          <a:prstGeom prst="straightConnector1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" name="Google Shape;16;p3"/>
          <p:cNvSpPr txBox="1"/>
          <p:nvPr>
            <p:ph type="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/>
        </p:nvSpPr>
        <p:spPr>
          <a:xfrm>
            <a:off x="0" y="5045075"/>
            <a:ext cx="9144000" cy="9842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311150" y="444500"/>
            <a:ext cx="8521700" cy="6143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311150" y="1171575"/>
            <a:ext cx="8521700" cy="3397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2" type="sldNum"/>
          </p:nvPr>
        </p:nvSpPr>
        <p:spPr>
          <a:xfrm>
            <a:off x="8472487" y="4662487"/>
            <a:ext cx="549275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ld Standard TT"/>
              <a:buNone/>
              <a:defRPr b="0" i="0" sz="1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0.xml"/></Relationships>
</file>

<file path=ppt/slides/_rels/slide1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1.xml"/></Relationships>
</file>

<file path=ppt/slides/_rels/slide10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2.xml"/></Relationships>
</file>

<file path=ppt/slides/_rels/slide10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3.xml"/></Relationships>
</file>

<file path=ppt/slides/_rels/slide10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4.xml"/></Relationships>
</file>

<file path=ppt/slides/_rels/slide10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5.xml"/></Relationships>
</file>

<file path=ppt/slides/_rels/slide10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6.xml"/></Relationships>
</file>

<file path=ppt/slides/_rels/slide10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7.xml"/></Relationships>
</file>

<file path=ppt/slides/_rels/slide10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8.xml"/></Relationships>
</file>

<file path=ppt/slides/_rels/slide10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9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0.xml"/></Relationships>
</file>

<file path=ppt/slides/_rels/slide1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1.xml"/></Relationships>
</file>

<file path=ppt/slides/_rels/slide1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2.xml"/></Relationships>
</file>

<file path=ppt/slides/_rels/slide1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3.xml"/></Relationships>
</file>

<file path=ppt/slides/_rels/slide1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4.xml"/></Relationships>
</file>

<file path=ppt/slides/_rels/slide1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5.xml"/></Relationships>
</file>

<file path=ppt/slides/_rels/slide1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6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hyperlink" Target="https://www.1jur.ru/#/document/99/901831019/ZAP29HI3FB/" TargetMode="External"/><Relationship Id="rId4" Type="http://schemas.openxmlformats.org/officeDocument/2006/relationships/hyperlink" Target="https://www.1jur.ru/#/document/96/556167265/" TargetMode="External"/><Relationship Id="rId9" Type="http://schemas.openxmlformats.org/officeDocument/2006/relationships/hyperlink" Target="https://www.1jur.ru/#/document/96/556167265/XA00LU62M3/" TargetMode="External"/><Relationship Id="rId5" Type="http://schemas.openxmlformats.org/officeDocument/2006/relationships/hyperlink" Target="https://www.1jur.ru/#/document/96/556167265/" TargetMode="External"/><Relationship Id="rId6" Type="http://schemas.openxmlformats.org/officeDocument/2006/relationships/hyperlink" Target="https://www.1jur.ru/#/document/99/9027690/ZA00MUU2PQ/" TargetMode="External"/><Relationship Id="rId7" Type="http://schemas.openxmlformats.org/officeDocument/2006/relationships/hyperlink" Target="https://www.1jur.ru/#/document/99/9027703/ZA00MJC2OB/" TargetMode="External"/><Relationship Id="rId8" Type="http://schemas.openxmlformats.org/officeDocument/2006/relationships/hyperlink" Target="https://www.1jur.ru/#/document/99/9027703/ZA00MJC2OB/" TargetMode="Externa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hyperlink" Target="https://www.1jur.ru/#/document/98/36294904/" TargetMode="Externa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2.xml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3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6.xm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1.xml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2.xml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3.xml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4.xml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5.xml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6.xml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7.xml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8.xml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9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0.xml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1.xml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2.xml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3.xml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4.xml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5.xml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6.xml"/></Relationships>
</file>

<file path=ppt/slides/_rels/slide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7.xml"/></Relationships>
</file>

<file path=ppt/slides/_rels/slide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8.xml"/></Relationships>
</file>

<file path=ppt/slides/_rels/slide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150" y="468800"/>
            <a:ext cx="8521800" cy="41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4800">
                <a:latin typeface="Old Standard TT"/>
                <a:ea typeface="Old Standard TT"/>
                <a:cs typeface="Old Standard TT"/>
                <a:sym typeface="Old Standard TT"/>
              </a:rPr>
              <a:t>Налоговые и неналоговые проверки. 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sng">
                <a:latin typeface="Old Standard TT"/>
                <a:ea typeface="Old Standard TT"/>
                <a:cs typeface="Old Standard TT"/>
                <a:sym typeface="Old Standard TT"/>
              </a:rPr>
              <a:t>Возможно все, если вы понимаете зачем</a:t>
            </a:r>
            <a:endParaRPr sz="3600" u="sng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03"/>
          <p:cNvSpPr/>
          <p:nvPr/>
        </p:nvSpPr>
        <p:spPr>
          <a:xfrm>
            <a:off x="534987" y="354012"/>
            <a:ext cx="31194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"/>
              <a:buFont typeface="Arial"/>
              <a:buAutoNum type="arabicPeriod"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Выносится решение руководителя ИФНС о начале ВНП</a:t>
            </a:r>
            <a:endParaRPr/>
          </a:p>
        </p:txBody>
      </p:sp>
      <p:sp>
        <p:nvSpPr>
          <p:cNvPr id="546" name="Google Shape;546;p103"/>
          <p:cNvSpPr/>
          <p:nvPr/>
        </p:nvSpPr>
        <p:spPr>
          <a:xfrm>
            <a:off x="5081587" y="2779712"/>
            <a:ext cx="31179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endParaRPr/>
          </a:p>
        </p:txBody>
      </p:sp>
      <p:sp>
        <p:nvSpPr>
          <p:cNvPr id="547" name="Google Shape;547;p103"/>
          <p:cNvSpPr/>
          <p:nvPr/>
        </p:nvSpPr>
        <p:spPr>
          <a:xfrm>
            <a:off x="534987" y="2779712"/>
            <a:ext cx="31194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</a:t>
            </a:r>
            <a:endParaRPr/>
          </a:p>
        </p:txBody>
      </p:sp>
      <p:sp>
        <p:nvSpPr>
          <p:cNvPr id="548" name="Google Shape;548;p103"/>
          <p:cNvSpPr/>
          <p:nvPr/>
        </p:nvSpPr>
        <p:spPr>
          <a:xfrm>
            <a:off x="3760787" y="1028700"/>
            <a:ext cx="1185900" cy="203100"/>
          </a:xfrm>
          <a:prstGeom prst="rightArrow">
            <a:avLst>
              <a:gd fmla="val 1974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103"/>
          <p:cNvSpPr txBox="1"/>
          <p:nvPr/>
        </p:nvSpPr>
        <p:spPr>
          <a:xfrm>
            <a:off x="3687762" y="354012"/>
            <a:ext cx="1360500" cy="7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Сроков нет</a:t>
            </a:r>
            <a:endParaRPr/>
          </a:p>
        </p:txBody>
      </p:sp>
      <p:sp>
        <p:nvSpPr>
          <p:cNvPr id="550" name="Google Shape;550;p103"/>
          <p:cNvSpPr/>
          <p:nvPr/>
        </p:nvSpPr>
        <p:spPr>
          <a:xfrm>
            <a:off x="6483350" y="2030412"/>
            <a:ext cx="214200" cy="719100"/>
          </a:xfrm>
          <a:prstGeom prst="downArrow">
            <a:avLst>
              <a:gd fmla="val 18387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103"/>
          <p:cNvSpPr/>
          <p:nvPr/>
        </p:nvSpPr>
        <p:spPr>
          <a:xfrm>
            <a:off x="3814762" y="3325812"/>
            <a:ext cx="1082700" cy="204900"/>
          </a:xfrm>
          <a:prstGeom prst="leftArrow">
            <a:avLst>
              <a:gd fmla="val 2032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103"/>
          <p:cNvSpPr/>
          <p:nvPr/>
        </p:nvSpPr>
        <p:spPr>
          <a:xfrm>
            <a:off x="1831975" y="4397375"/>
            <a:ext cx="760500" cy="450900"/>
          </a:xfrm>
          <a:prstGeom prst="downArrow">
            <a:avLst>
              <a:gd fmla="val 108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103"/>
          <p:cNvSpPr/>
          <p:nvPr/>
        </p:nvSpPr>
        <p:spPr>
          <a:xfrm rot="-5400000">
            <a:off x="8214449" y="3861274"/>
            <a:ext cx="760800" cy="311400"/>
          </a:xfrm>
          <a:custGeom>
            <a:rect b="b" l="l" r="r" t="t"/>
            <a:pathLst>
              <a:path extrusionOk="0" h="311400" w="760800">
                <a:moveTo>
                  <a:pt x="0" y="233550"/>
                </a:moveTo>
                <a:lnTo>
                  <a:pt x="644025" y="233550"/>
                </a:lnTo>
                <a:lnTo>
                  <a:pt x="644025" y="77850"/>
                </a:lnTo>
                <a:lnTo>
                  <a:pt x="605100" y="77850"/>
                </a:lnTo>
                <a:lnTo>
                  <a:pt x="682950" y="0"/>
                </a:lnTo>
                <a:lnTo>
                  <a:pt x="760800" y="77850"/>
                </a:lnTo>
                <a:lnTo>
                  <a:pt x="721875" y="77850"/>
                </a:lnTo>
                <a:lnTo>
                  <a:pt x="721875" y="311400"/>
                </a:lnTo>
                <a:lnTo>
                  <a:pt x="0" y="311400"/>
                </a:lnTo>
                <a:lnTo>
                  <a:pt x="0" y="233550"/>
                </a:lnTo>
                <a:close/>
              </a:path>
            </a:pathLst>
          </a:cu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103"/>
          <p:cNvSpPr/>
          <p:nvPr/>
        </p:nvSpPr>
        <p:spPr>
          <a:xfrm>
            <a:off x="5081587" y="354012"/>
            <a:ext cx="31179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endParaRPr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104"/>
          <p:cNvSpPr/>
          <p:nvPr/>
        </p:nvSpPr>
        <p:spPr>
          <a:xfrm>
            <a:off x="534987" y="354012"/>
            <a:ext cx="31194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"/>
              <a:buFont typeface="Arial"/>
              <a:buAutoNum type="arabicPeriod"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Выносится решение руководителя ИФНС о начале ВНП</a:t>
            </a:r>
            <a:endParaRPr/>
          </a:p>
        </p:txBody>
      </p:sp>
      <p:sp>
        <p:nvSpPr>
          <p:cNvPr id="560" name="Google Shape;560;p104"/>
          <p:cNvSpPr/>
          <p:nvPr/>
        </p:nvSpPr>
        <p:spPr>
          <a:xfrm>
            <a:off x="5081587" y="354012"/>
            <a:ext cx="31179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Решение вручается под роспись налогоплательщику (представителю). Дата вручения - дата начала ВНП.</a:t>
            </a:r>
            <a:endParaRPr/>
          </a:p>
        </p:txBody>
      </p:sp>
      <p:sp>
        <p:nvSpPr>
          <p:cNvPr id="561" name="Google Shape;561;p104"/>
          <p:cNvSpPr/>
          <p:nvPr/>
        </p:nvSpPr>
        <p:spPr>
          <a:xfrm>
            <a:off x="5081587" y="2779712"/>
            <a:ext cx="31179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endParaRPr/>
          </a:p>
        </p:txBody>
      </p:sp>
      <p:sp>
        <p:nvSpPr>
          <p:cNvPr id="562" name="Google Shape;562;p104"/>
          <p:cNvSpPr/>
          <p:nvPr/>
        </p:nvSpPr>
        <p:spPr>
          <a:xfrm>
            <a:off x="534987" y="2779712"/>
            <a:ext cx="31194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</a:t>
            </a:r>
            <a:endParaRPr/>
          </a:p>
        </p:txBody>
      </p:sp>
      <p:sp>
        <p:nvSpPr>
          <p:cNvPr id="563" name="Google Shape;563;p104"/>
          <p:cNvSpPr/>
          <p:nvPr/>
        </p:nvSpPr>
        <p:spPr>
          <a:xfrm>
            <a:off x="3760787" y="1028700"/>
            <a:ext cx="1185900" cy="203100"/>
          </a:xfrm>
          <a:prstGeom prst="rightArrow">
            <a:avLst>
              <a:gd fmla="val 1974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p104"/>
          <p:cNvSpPr txBox="1"/>
          <p:nvPr/>
        </p:nvSpPr>
        <p:spPr>
          <a:xfrm>
            <a:off x="3687762" y="354012"/>
            <a:ext cx="1360500" cy="7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Сроков нет</a:t>
            </a:r>
            <a:endParaRPr/>
          </a:p>
        </p:txBody>
      </p:sp>
      <p:sp>
        <p:nvSpPr>
          <p:cNvPr id="565" name="Google Shape;565;p104"/>
          <p:cNvSpPr/>
          <p:nvPr/>
        </p:nvSpPr>
        <p:spPr>
          <a:xfrm>
            <a:off x="6483350" y="2030412"/>
            <a:ext cx="214200" cy="719100"/>
          </a:xfrm>
          <a:prstGeom prst="downArrow">
            <a:avLst>
              <a:gd fmla="val 18387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104"/>
          <p:cNvSpPr/>
          <p:nvPr/>
        </p:nvSpPr>
        <p:spPr>
          <a:xfrm>
            <a:off x="3814762" y="3325812"/>
            <a:ext cx="1082700" cy="204900"/>
          </a:xfrm>
          <a:prstGeom prst="leftArrow">
            <a:avLst>
              <a:gd fmla="val 2032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104"/>
          <p:cNvSpPr/>
          <p:nvPr/>
        </p:nvSpPr>
        <p:spPr>
          <a:xfrm>
            <a:off x="1831975" y="4397375"/>
            <a:ext cx="760500" cy="450900"/>
          </a:xfrm>
          <a:prstGeom prst="downArrow">
            <a:avLst>
              <a:gd fmla="val 108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104"/>
          <p:cNvSpPr/>
          <p:nvPr/>
        </p:nvSpPr>
        <p:spPr>
          <a:xfrm rot="-5400000">
            <a:off x="8214449" y="3861274"/>
            <a:ext cx="760800" cy="311400"/>
          </a:xfrm>
          <a:custGeom>
            <a:rect b="b" l="l" r="r" t="t"/>
            <a:pathLst>
              <a:path extrusionOk="0" h="311400" w="760800">
                <a:moveTo>
                  <a:pt x="0" y="233550"/>
                </a:moveTo>
                <a:lnTo>
                  <a:pt x="644025" y="233550"/>
                </a:lnTo>
                <a:lnTo>
                  <a:pt x="644025" y="77850"/>
                </a:lnTo>
                <a:lnTo>
                  <a:pt x="605100" y="77850"/>
                </a:lnTo>
                <a:lnTo>
                  <a:pt x="682950" y="0"/>
                </a:lnTo>
                <a:lnTo>
                  <a:pt x="760800" y="77850"/>
                </a:lnTo>
                <a:lnTo>
                  <a:pt x="721875" y="77850"/>
                </a:lnTo>
                <a:lnTo>
                  <a:pt x="721875" y="311400"/>
                </a:lnTo>
                <a:lnTo>
                  <a:pt x="0" y="311400"/>
                </a:lnTo>
                <a:lnTo>
                  <a:pt x="0" y="233550"/>
                </a:lnTo>
                <a:close/>
              </a:path>
            </a:pathLst>
          </a:cu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105"/>
          <p:cNvSpPr/>
          <p:nvPr/>
        </p:nvSpPr>
        <p:spPr>
          <a:xfrm>
            <a:off x="534987" y="354012"/>
            <a:ext cx="31194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"/>
              <a:buFont typeface="Arial"/>
              <a:buAutoNum type="arabicPeriod"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Выносится решение руководителя ИФНС о начале ВНП</a:t>
            </a:r>
            <a:endParaRPr/>
          </a:p>
        </p:txBody>
      </p:sp>
      <p:sp>
        <p:nvSpPr>
          <p:cNvPr id="574" name="Google Shape;574;p105"/>
          <p:cNvSpPr/>
          <p:nvPr/>
        </p:nvSpPr>
        <p:spPr>
          <a:xfrm>
            <a:off x="5081587" y="354012"/>
            <a:ext cx="31179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Решение вручается под роспись налогоплательщику (представителю). Дата вручения - дата начала ВНП.</a:t>
            </a:r>
            <a:endParaRPr/>
          </a:p>
        </p:txBody>
      </p:sp>
      <p:sp>
        <p:nvSpPr>
          <p:cNvPr id="575" name="Google Shape;575;p105"/>
          <p:cNvSpPr/>
          <p:nvPr/>
        </p:nvSpPr>
        <p:spPr>
          <a:xfrm>
            <a:off x="5081587" y="2779712"/>
            <a:ext cx="31179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3.Проведение контрольных мероприятий в рамках ВНП (2 месяца)</a:t>
            </a:r>
            <a:endParaRPr/>
          </a:p>
        </p:txBody>
      </p:sp>
      <p:sp>
        <p:nvSpPr>
          <p:cNvPr id="576" name="Google Shape;576;p105"/>
          <p:cNvSpPr/>
          <p:nvPr/>
        </p:nvSpPr>
        <p:spPr>
          <a:xfrm>
            <a:off x="534987" y="2779712"/>
            <a:ext cx="31194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</a:t>
            </a:r>
            <a:endParaRPr/>
          </a:p>
        </p:txBody>
      </p:sp>
      <p:sp>
        <p:nvSpPr>
          <p:cNvPr id="577" name="Google Shape;577;p105"/>
          <p:cNvSpPr/>
          <p:nvPr/>
        </p:nvSpPr>
        <p:spPr>
          <a:xfrm>
            <a:off x="3760787" y="1028700"/>
            <a:ext cx="1185900" cy="203100"/>
          </a:xfrm>
          <a:prstGeom prst="rightArrow">
            <a:avLst>
              <a:gd fmla="val 1974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105"/>
          <p:cNvSpPr txBox="1"/>
          <p:nvPr/>
        </p:nvSpPr>
        <p:spPr>
          <a:xfrm>
            <a:off x="3687762" y="354012"/>
            <a:ext cx="1360500" cy="7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Сроков нет</a:t>
            </a:r>
            <a:endParaRPr/>
          </a:p>
        </p:txBody>
      </p:sp>
      <p:sp>
        <p:nvSpPr>
          <p:cNvPr id="579" name="Google Shape;579;p105"/>
          <p:cNvSpPr/>
          <p:nvPr/>
        </p:nvSpPr>
        <p:spPr>
          <a:xfrm>
            <a:off x="6483350" y="2030412"/>
            <a:ext cx="214200" cy="719100"/>
          </a:xfrm>
          <a:prstGeom prst="downArrow">
            <a:avLst>
              <a:gd fmla="val 18387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105"/>
          <p:cNvSpPr/>
          <p:nvPr/>
        </p:nvSpPr>
        <p:spPr>
          <a:xfrm>
            <a:off x="3814762" y="3325812"/>
            <a:ext cx="1082700" cy="204900"/>
          </a:xfrm>
          <a:prstGeom prst="leftArrow">
            <a:avLst>
              <a:gd fmla="val 2032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105"/>
          <p:cNvSpPr/>
          <p:nvPr/>
        </p:nvSpPr>
        <p:spPr>
          <a:xfrm>
            <a:off x="1831975" y="4397375"/>
            <a:ext cx="760500" cy="450900"/>
          </a:xfrm>
          <a:prstGeom prst="downArrow">
            <a:avLst>
              <a:gd fmla="val 108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p105"/>
          <p:cNvSpPr/>
          <p:nvPr/>
        </p:nvSpPr>
        <p:spPr>
          <a:xfrm rot="-5400000">
            <a:off x="8214449" y="3861274"/>
            <a:ext cx="760800" cy="311400"/>
          </a:xfrm>
          <a:custGeom>
            <a:rect b="b" l="l" r="r" t="t"/>
            <a:pathLst>
              <a:path extrusionOk="0" h="311400" w="760800">
                <a:moveTo>
                  <a:pt x="0" y="233550"/>
                </a:moveTo>
                <a:lnTo>
                  <a:pt x="644025" y="233550"/>
                </a:lnTo>
                <a:lnTo>
                  <a:pt x="644025" y="77850"/>
                </a:lnTo>
                <a:lnTo>
                  <a:pt x="605100" y="77850"/>
                </a:lnTo>
                <a:lnTo>
                  <a:pt x="682950" y="0"/>
                </a:lnTo>
                <a:lnTo>
                  <a:pt x="760800" y="77850"/>
                </a:lnTo>
                <a:lnTo>
                  <a:pt x="721875" y="77850"/>
                </a:lnTo>
                <a:lnTo>
                  <a:pt x="721875" y="311400"/>
                </a:lnTo>
                <a:lnTo>
                  <a:pt x="0" y="311400"/>
                </a:lnTo>
                <a:lnTo>
                  <a:pt x="0" y="233550"/>
                </a:lnTo>
                <a:close/>
              </a:path>
            </a:pathLst>
          </a:cu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106"/>
          <p:cNvSpPr/>
          <p:nvPr/>
        </p:nvSpPr>
        <p:spPr>
          <a:xfrm>
            <a:off x="534987" y="354012"/>
            <a:ext cx="31194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"/>
              <a:buFont typeface="Arial"/>
              <a:buAutoNum type="arabicPeriod"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Выносится решение руководителя ИФНС о начале ВНП</a:t>
            </a:r>
            <a:endParaRPr/>
          </a:p>
        </p:txBody>
      </p:sp>
      <p:sp>
        <p:nvSpPr>
          <p:cNvPr id="588" name="Google Shape;588;p106"/>
          <p:cNvSpPr/>
          <p:nvPr/>
        </p:nvSpPr>
        <p:spPr>
          <a:xfrm>
            <a:off x="5081587" y="354012"/>
            <a:ext cx="31179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Решение вручается под роспись налогоплательщику (представителю). Дата вручения - дата начала ВНП.</a:t>
            </a:r>
            <a:endParaRPr/>
          </a:p>
        </p:txBody>
      </p:sp>
      <p:sp>
        <p:nvSpPr>
          <p:cNvPr id="589" name="Google Shape;589;p106"/>
          <p:cNvSpPr/>
          <p:nvPr/>
        </p:nvSpPr>
        <p:spPr>
          <a:xfrm>
            <a:off x="5081587" y="2779712"/>
            <a:ext cx="31179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3.Проведение контрольных мероприятий в рамках ВНП (2 месяца)</a:t>
            </a:r>
            <a:endParaRPr/>
          </a:p>
        </p:txBody>
      </p:sp>
      <p:sp>
        <p:nvSpPr>
          <p:cNvPr id="590" name="Google Shape;590;p106"/>
          <p:cNvSpPr/>
          <p:nvPr/>
        </p:nvSpPr>
        <p:spPr>
          <a:xfrm>
            <a:off x="534987" y="2779712"/>
            <a:ext cx="31194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Вручается требование о предоставлении документов</a:t>
            </a:r>
            <a:endParaRPr/>
          </a:p>
        </p:txBody>
      </p:sp>
      <p:sp>
        <p:nvSpPr>
          <p:cNvPr id="591" name="Google Shape;591;p106"/>
          <p:cNvSpPr/>
          <p:nvPr/>
        </p:nvSpPr>
        <p:spPr>
          <a:xfrm>
            <a:off x="3760787" y="1028700"/>
            <a:ext cx="1185900" cy="203100"/>
          </a:xfrm>
          <a:prstGeom prst="rightArrow">
            <a:avLst>
              <a:gd fmla="val 1974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p106"/>
          <p:cNvSpPr txBox="1"/>
          <p:nvPr/>
        </p:nvSpPr>
        <p:spPr>
          <a:xfrm>
            <a:off x="3687762" y="354012"/>
            <a:ext cx="1360500" cy="7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Сроков нет</a:t>
            </a:r>
            <a:endParaRPr/>
          </a:p>
        </p:txBody>
      </p:sp>
      <p:sp>
        <p:nvSpPr>
          <p:cNvPr id="593" name="Google Shape;593;p106"/>
          <p:cNvSpPr/>
          <p:nvPr/>
        </p:nvSpPr>
        <p:spPr>
          <a:xfrm>
            <a:off x="6483350" y="2030412"/>
            <a:ext cx="214200" cy="719100"/>
          </a:xfrm>
          <a:prstGeom prst="downArrow">
            <a:avLst>
              <a:gd fmla="val 18387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p106"/>
          <p:cNvSpPr/>
          <p:nvPr/>
        </p:nvSpPr>
        <p:spPr>
          <a:xfrm>
            <a:off x="3814762" y="3325812"/>
            <a:ext cx="1082700" cy="204900"/>
          </a:xfrm>
          <a:prstGeom prst="leftArrow">
            <a:avLst>
              <a:gd fmla="val 2032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p106"/>
          <p:cNvSpPr/>
          <p:nvPr/>
        </p:nvSpPr>
        <p:spPr>
          <a:xfrm>
            <a:off x="1831975" y="4397375"/>
            <a:ext cx="760500" cy="450900"/>
          </a:xfrm>
          <a:prstGeom prst="downArrow">
            <a:avLst>
              <a:gd fmla="val 108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106"/>
          <p:cNvSpPr/>
          <p:nvPr/>
        </p:nvSpPr>
        <p:spPr>
          <a:xfrm rot="-5400000">
            <a:off x="8214449" y="3861274"/>
            <a:ext cx="760800" cy="311400"/>
          </a:xfrm>
          <a:custGeom>
            <a:rect b="b" l="l" r="r" t="t"/>
            <a:pathLst>
              <a:path extrusionOk="0" h="311400" w="760800">
                <a:moveTo>
                  <a:pt x="0" y="233550"/>
                </a:moveTo>
                <a:lnTo>
                  <a:pt x="644025" y="233550"/>
                </a:lnTo>
                <a:lnTo>
                  <a:pt x="644025" y="77850"/>
                </a:lnTo>
                <a:lnTo>
                  <a:pt x="605100" y="77850"/>
                </a:lnTo>
                <a:lnTo>
                  <a:pt x="682950" y="0"/>
                </a:lnTo>
                <a:lnTo>
                  <a:pt x="760800" y="77850"/>
                </a:lnTo>
                <a:lnTo>
                  <a:pt x="721875" y="77850"/>
                </a:lnTo>
                <a:lnTo>
                  <a:pt x="721875" y="311400"/>
                </a:lnTo>
                <a:lnTo>
                  <a:pt x="0" y="311400"/>
                </a:lnTo>
                <a:lnTo>
                  <a:pt x="0" y="233550"/>
                </a:lnTo>
                <a:close/>
              </a:path>
            </a:pathLst>
          </a:cu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107"/>
          <p:cNvSpPr/>
          <p:nvPr/>
        </p:nvSpPr>
        <p:spPr>
          <a:xfrm>
            <a:off x="534987" y="354012"/>
            <a:ext cx="31194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5.Проверка приостанавливается</a:t>
            </a:r>
            <a:endParaRPr/>
          </a:p>
        </p:txBody>
      </p:sp>
      <p:sp>
        <p:nvSpPr>
          <p:cNvPr id="602" name="Google Shape;602;p107"/>
          <p:cNvSpPr/>
          <p:nvPr/>
        </p:nvSpPr>
        <p:spPr>
          <a:xfrm>
            <a:off x="5208587" y="354012"/>
            <a:ext cx="31179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6. </a:t>
            </a:r>
            <a:endParaRPr/>
          </a:p>
        </p:txBody>
      </p:sp>
      <p:sp>
        <p:nvSpPr>
          <p:cNvPr id="603" name="Google Shape;603;p107"/>
          <p:cNvSpPr/>
          <p:nvPr/>
        </p:nvSpPr>
        <p:spPr>
          <a:xfrm>
            <a:off x="5208587" y="2967037"/>
            <a:ext cx="31179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7. </a:t>
            </a:r>
            <a:endParaRPr/>
          </a:p>
        </p:txBody>
      </p:sp>
      <p:sp>
        <p:nvSpPr>
          <p:cNvPr id="604" name="Google Shape;604;p107"/>
          <p:cNvSpPr/>
          <p:nvPr/>
        </p:nvSpPr>
        <p:spPr>
          <a:xfrm>
            <a:off x="3833812" y="917575"/>
            <a:ext cx="1244700" cy="225300"/>
          </a:xfrm>
          <a:prstGeom prst="rightArrow">
            <a:avLst>
              <a:gd fmla="val 1964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p107"/>
          <p:cNvSpPr/>
          <p:nvPr/>
        </p:nvSpPr>
        <p:spPr>
          <a:xfrm>
            <a:off x="6410325" y="2024062"/>
            <a:ext cx="214200" cy="816000"/>
          </a:xfrm>
          <a:prstGeom prst="downArrow">
            <a:avLst>
              <a:gd fmla="val 18757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p107"/>
          <p:cNvSpPr txBox="1"/>
          <p:nvPr/>
        </p:nvSpPr>
        <p:spPr>
          <a:xfrm>
            <a:off x="6973887" y="2060575"/>
            <a:ext cx="1352700" cy="7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 течении 5 дней</a:t>
            </a:r>
            <a:endParaRPr/>
          </a:p>
        </p:txBody>
      </p:sp>
      <p:sp>
        <p:nvSpPr>
          <p:cNvPr id="607" name="Google Shape;607;p107"/>
          <p:cNvSpPr/>
          <p:nvPr/>
        </p:nvSpPr>
        <p:spPr>
          <a:xfrm>
            <a:off x="8461375" y="155575"/>
            <a:ext cx="397200" cy="3393300"/>
          </a:xfrm>
          <a:custGeom>
            <a:rect b="b" l="l" r="r" t="t"/>
            <a:pathLst>
              <a:path extrusionOk="0" h="3393300" w="397200">
                <a:moveTo>
                  <a:pt x="0" y="3294000"/>
                </a:moveTo>
                <a:lnTo>
                  <a:pt x="248250" y="3294000"/>
                </a:lnTo>
                <a:lnTo>
                  <a:pt x="248250" y="99300"/>
                </a:lnTo>
                <a:lnTo>
                  <a:pt x="198600" y="99300"/>
                </a:lnTo>
                <a:lnTo>
                  <a:pt x="297900" y="0"/>
                </a:lnTo>
                <a:lnTo>
                  <a:pt x="397200" y="99300"/>
                </a:lnTo>
                <a:lnTo>
                  <a:pt x="347550" y="99300"/>
                </a:lnTo>
                <a:lnTo>
                  <a:pt x="347550" y="3393300"/>
                </a:lnTo>
                <a:lnTo>
                  <a:pt x="0" y="3393300"/>
                </a:lnTo>
                <a:lnTo>
                  <a:pt x="0" y="3294000"/>
                </a:lnTo>
                <a:close/>
              </a:path>
            </a:pathLst>
          </a:cu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108"/>
          <p:cNvSpPr/>
          <p:nvPr/>
        </p:nvSpPr>
        <p:spPr>
          <a:xfrm>
            <a:off x="534987" y="354012"/>
            <a:ext cx="31194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5.Проверка приостанавливается</a:t>
            </a:r>
            <a:endParaRPr/>
          </a:p>
        </p:txBody>
      </p:sp>
      <p:sp>
        <p:nvSpPr>
          <p:cNvPr id="613" name="Google Shape;613;p108"/>
          <p:cNvSpPr/>
          <p:nvPr/>
        </p:nvSpPr>
        <p:spPr>
          <a:xfrm>
            <a:off x="5208587" y="354012"/>
            <a:ext cx="31179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6. Требование получено налогоплательщиком</a:t>
            </a:r>
            <a:endParaRPr/>
          </a:p>
        </p:txBody>
      </p:sp>
      <p:sp>
        <p:nvSpPr>
          <p:cNvPr id="614" name="Google Shape;614;p108"/>
          <p:cNvSpPr/>
          <p:nvPr/>
        </p:nvSpPr>
        <p:spPr>
          <a:xfrm>
            <a:off x="5208587" y="2967037"/>
            <a:ext cx="31179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7. </a:t>
            </a:r>
            <a:endParaRPr/>
          </a:p>
        </p:txBody>
      </p:sp>
      <p:sp>
        <p:nvSpPr>
          <p:cNvPr id="615" name="Google Shape;615;p108"/>
          <p:cNvSpPr/>
          <p:nvPr/>
        </p:nvSpPr>
        <p:spPr>
          <a:xfrm>
            <a:off x="3833812" y="917575"/>
            <a:ext cx="1244700" cy="225300"/>
          </a:xfrm>
          <a:prstGeom prst="rightArrow">
            <a:avLst>
              <a:gd fmla="val 1964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6" name="Google Shape;616;p108"/>
          <p:cNvSpPr/>
          <p:nvPr/>
        </p:nvSpPr>
        <p:spPr>
          <a:xfrm>
            <a:off x="6410325" y="2024062"/>
            <a:ext cx="214200" cy="816000"/>
          </a:xfrm>
          <a:prstGeom prst="downArrow">
            <a:avLst>
              <a:gd fmla="val 18757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7" name="Google Shape;617;p108"/>
          <p:cNvSpPr txBox="1"/>
          <p:nvPr/>
        </p:nvSpPr>
        <p:spPr>
          <a:xfrm>
            <a:off x="6973887" y="2060575"/>
            <a:ext cx="1352700" cy="7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 течении 5 дней</a:t>
            </a:r>
            <a:endParaRPr/>
          </a:p>
        </p:txBody>
      </p:sp>
      <p:sp>
        <p:nvSpPr>
          <p:cNvPr id="618" name="Google Shape;618;p108"/>
          <p:cNvSpPr/>
          <p:nvPr/>
        </p:nvSpPr>
        <p:spPr>
          <a:xfrm>
            <a:off x="8461375" y="155575"/>
            <a:ext cx="397200" cy="3393300"/>
          </a:xfrm>
          <a:custGeom>
            <a:rect b="b" l="l" r="r" t="t"/>
            <a:pathLst>
              <a:path extrusionOk="0" h="3393300" w="397200">
                <a:moveTo>
                  <a:pt x="0" y="3294000"/>
                </a:moveTo>
                <a:lnTo>
                  <a:pt x="248250" y="3294000"/>
                </a:lnTo>
                <a:lnTo>
                  <a:pt x="248250" y="99300"/>
                </a:lnTo>
                <a:lnTo>
                  <a:pt x="198600" y="99300"/>
                </a:lnTo>
                <a:lnTo>
                  <a:pt x="297900" y="0"/>
                </a:lnTo>
                <a:lnTo>
                  <a:pt x="397200" y="99300"/>
                </a:lnTo>
                <a:lnTo>
                  <a:pt x="347550" y="99300"/>
                </a:lnTo>
                <a:lnTo>
                  <a:pt x="347550" y="3393300"/>
                </a:lnTo>
                <a:lnTo>
                  <a:pt x="0" y="3393300"/>
                </a:lnTo>
                <a:lnTo>
                  <a:pt x="0" y="3294000"/>
                </a:lnTo>
                <a:close/>
              </a:path>
            </a:pathLst>
          </a:cu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109"/>
          <p:cNvSpPr/>
          <p:nvPr/>
        </p:nvSpPr>
        <p:spPr>
          <a:xfrm>
            <a:off x="534987" y="354012"/>
            <a:ext cx="31194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5.Проверка приостанавливается</a:t>
            </a:r>
            <a:endParaRPr/>
          </a:p>
        </p:txBody>
      </p:sp>
      <p:sp>
        <p:nvSpPr>
          <p:cNvPr id="624" name="Google Shape;624;p109"/>
          <p:cNvSpPr/>
          <p:nvPr/>
        </p:nvSpPr>
        <p:spPr>
          <a:xfrm>
            <a:off x="5208587" y="354012"/>
            <a:ext cx="31179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6. Требование получено налогоплательщиком</a:t>
            </a:r>
            <a:endParaRPr/>
          </a:p>
        </p:txBody>
      </p:sp>
      <p:sp>
        <p:nvSpPr>
          <p:cNvPr id="625" name="Google Shape;625;p109"/>
          <p:cNvSpPr/>
          <p:nvPr/>
        </p:nvSpPr>
        <p:spPr>
          <a:xfrm>
            <a:off x="5208587" y="2967037"/>
            <a:ext cx="31179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7. Документы налогоплательщиком представлены</a:t>
            </a:r>
            <a:endParaRPr/>
          </a:p>
        </p:txBody>
      </p:sp>
      <p:sp>
        <p:nvSpPr>
          <p:cNvPr id="626" name="Google Shape;626;p109"/>
          <p:cNvSpPr/>
          <p:nvPr/>
        </p:nvSpPr>
        <p:spPr>
          <a:xfrm>
            <a:off x="3833812" y="917575"/>
            <a:ext cx="1244700" cy="225300"/>
          </a:xfrm>
          <a:prstGeom prst="rightArrow">
            <a:avLst>
              <a:gd fmla="val 1964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109"/>
          <p:cNvSpPr/>
          <p:nvPr/>
        </p:nvSpPr>
        <p:spPr>
          <a:xfrm>
            <a:off x="6410325" y="2024062"/>
            <a:ext cx="214200" cy="816000"/>
          </a:xfrm>
          <a:prstGeom prst="downArrow">
            <a:avLst>
              <a:gd fmla="val 18757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109"/>
          <p:cNvSpPr txBox="1"/>
          <p:nvPr/>
        </p:nvSpPr>
        <p:spPr>
          <a:xfrm>
            <a:off x="6973887" y="2060575"/>
            <a:ext cx="1352700" cy="7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 течении 5 дней</a:t>
            </a:r>
            <a:endParaRPr/>
          </a:p>
        </p:txBody>
      </p:sp>
      <p:sp>
        <p:nvSpPr>
          <p:cNvPr id="629" name="Google Shape;629;p109"/>
          <p:cNvSpPr/>
          <p:nvPr/>
        </p:nvSpPr>
        <p:spPr>
          <a:xfrm>
            <a:off x="8461375" y="155575"/>
            <a:ext cx="397200" cy="3393300"/>
          </a:xfrm>
          <a:custGeom>
            <a:rect b="b" l="l" r="r" t="t"/>
            <a:pathLst>
              <a:path extrusionOk="0" h="3393300" w="397200">
                <a:moveTo>
                  <a:pt x="0" y="3294000"/>
                </a:moveTo>
                <a:lnTo>
                  <a:pt x="248250" y="3294000"/>
                </a:lnTo>
                <a:lnTo>
                  <a:pt x="248250" y="99300"/>
                </a:lnTo>
                <a:lnTo>
                  <a:pt x="198600" y="99300"/>
                </a:lnTo>
                <a:lnTo>
                  <a:pt x="297900" y="0"/>
                </a:lnTo>
                <a:lnTo>
                  <a:pt x="397200" y="99300"/>
                </a:lnTo>
                <a:lnTo>
                  <a:pt x="347550" y="99300"/>
                </a:lnTo>
                <a:lnTo>
                  <a:pt x="347550" y="3393300"/>
                </a:lnTo>
                <a:lnTo>
                  <a:pt x="0" y="3393300"/>
                </a:lnTo>
                <a:lnTo>
                  <a:pt x="0" y="3294000"/>
                </a:lnTo>
                <a:close/>
              </a:path>
            </a:pathLst>
          </a:cu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110"/>
          <p:cNvSpPr/>
          <p:nvPr/>
        </p:nvSpPr>
        <p:spPr>
          <a:xfrm>
            <a:off x="534987" y="354012"/>
            <a:ext cx="31194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"/>
              <a:buFont typeface="Arial"/>
              <a:buAutoNum type="arabicPeriod"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Выносится решение руководителя ИФНС о начале ВНП</a:t>
            </a:r>
            <a:endParaRPr/>
          </a:p>
        </p:txBody>
      </p:sp>
      <p:sp>
        <p:nvSpPr>
          <p:cNvPr id="635" name="Google Shape;635;p110"/>
          <p:cNvSpPr/>
          <p:nvPr/>
        </p:nvSpPr>
        <p:spPr>
          <a:xfrm>
            <a:off x="5081587" y="354012"/>
            <a:ext cx="3117900" cy="152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Решение вручается под роспись налогоплательщику (представителю). Дата вручения - дата начала ВНП.</a:t>
            </a:r>
            <a:endParaRPr/>
          </a:p>
        </p:txBody>
      </p:sp>
      <p:sp>
        <p:nvSpPr>
          <p:cNvPr id="636" name="Google Shape;636;p110"/>
          <p:cNvSpPr/>
          <p:nvPr/>
        </p:nvSpPr>
        <p:spPr>
          <a:xfrm>
            <a:off x="5081587" y="2779712"/>
            <a:ext cx="31179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3.Проведение контрольных мероприятий в рамках ВНП (2 месяца)</a:t>
            </a:r>
            <a:endParaRPr/>
          </a:p>
        </p:txBody>
      </p:sp>
      <p:sp>
        <p:nvSpPr>
          <p:cNvPr id="637" name="Google Shape;637;p110"/>
          <p:cNvSpPr/>
          <p:nvPr/>
        </p:nvSpPr>
        <p:spPr>
          <a:xfrm>
            <a:off x="534987" y="2779712"/>
            <a:ext cx="3119400" cy="1522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Вручается требование о предоставлении документов</a:t>
            </a:r>
            <a:endParaRPr/>
          </a:p>
        </p:txBody>
      </p:sp>
      <p:sp>
        <p:nvSpPr>
          <p:cNvPr id="638" name="Google Shape;638;p110"/>
          <p:cNvSpPr/>
          <p:nvPr/>
        </p:nvSpPr>
        <p:spPr>
          <a:xfrm>
            <a:off x="3760787" y="1028700"/>
            <a:ext cx="1185900" cy="203100"/>
          </a:xfrm>
          <a:prstGeom prst="rightArrow">
            <a:avLst>
              <a:gd fmla="val 1974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p110"/>
          <p:cNvSpPr txBox="1"/>
          <p:nvPr/>
        </p:nvSpPr>
        <p:spPr>
          <a:xfrm>
            <a:off x="3687762" y="354012"/>
            <a:ext cx="1360500" cy="7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Сроков нет</a:t>
            </a:r>
            <a:endParaRPr/>
          </a:p>
        </p:txBody>
      </p:sp>
      <p:sp>
        <p:nvSpPr>
          <p:cNvPr id="640" name="Google Shape;640;p110"/>
          <p:cNvSpPr/>
          <p:nvPr/>
        </p:nvSpPr>
        <p:spPr>
          <a:xfrm>
            <a:off x="6483350" y="2030412"/>
            <a:ext cx="214200" cy="719100"/>
          </a:xfrm>
          <a:prstGeom prst="downArrow">
            <a:avLst>
              <a:gd fmla="val 18387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1" name="Google Shape;641;p110"/>
          <p:cNvSpPr/>
          <p:nvPr/>
        </p:nvSpPr>
        <p:spPr>
          <a:xfrm>
            <a:off x="3814762" y="3325812"/>
            <a:ext cx="1082700" cy="204900"/>
          </a:xfrm>
          <a:prstGeom prst="leftArrow">
            <a:avLst>
              <a:gd fmla="val 2032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2" name="Google Shape;642;p110"/>
          <p:cNvSpPr/>
          <p:nvPr/>
        </p:nvSpPr>
        <p:spPr>
          <a:xfrm>
            <a:off x="1831975" y="4397375"/>
            <a:ext cx="760500" cy="450900"/>
          </a:xfrm>
          <a:prstGeom prst="downArrow">
            <a:avLst>
              <a:gd fmla="val 108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" name="Google Shape;643;p110"/>
          <p:cNvSpPr/>
          <p:nvPr/>
        </p:nvSpPr>
        <p:spPr>
          <a:xfrm rot="-5400000">
            <a:off x="8214449" y="3861274"/>
            <a:ext cx="760800" cy="311400"/>
          </a:xfrm>
          <a:custGeom>
            <a:rect b="b" l="l" r="r" t="t"/>
            <a:pathLst>
              <a:path extrusionOk="0" h="311400" w="760800">
                <a:moveTo>
                  <a:pt x="0" y="233550"/>
                </a:moveTo>
                <a:lnTo>
                  <a:pt x="644025" y="233550"/>
                </a:lnTo>
                <a:lnTo>
                  <a:pt x="644025" y="77850"/>
                </a:lnTo>
                <a:lnTo>
                  <a:pt x="605100" y="77850"/>
                </a:lnTo>
                <a:lnTo>
                  <a:pt x="682950" y="0"/>
                </a:lnTo>
                <a:lnTo>
                  <a:pt x="760800" y="77850"/>
                </a:lnTo>
                <a:lnTo>
                  <a:pt x="721875" y="77850"/>
                </a:lnTo>
                <a:lnTo>
                  <a:pt x="721875" y="311400"/>
                </a:lnTo>
                <a:lnTo>
                  <a:pt x="0" y="311400"/>
                </a:lnTo>
                <a:lnTo>
                  <a:pt x="0" y="233550"/>
                </a:lnTo>
                <a:close/>
              </a:path>
            </a:pathLst>
          </a:cu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111"/>
          <p:cNvSpPr/>
          <p:nvPr/>
        </p:nvSpPr>
        <p:spPr>
          <a:xfrm>
            <a:off x="600075" y="288925"/>
            <a:ext cx="81660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Вернулись к п. 3.</a:t>
            </a: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Проведение контрольных мероприятий в рамках ВНП (2 месяца)</a:t>
            </a:r>
            <a:endParaRPr/>
          </a:p>
        </p:txBody>
      </p:sp>
      <p:sp>
        <p:nvSpPr>
          <p:cNvPr id="649" name="Google Shape;649;p111"/>
          <p:cNvSpPr/>
          <p:nvPr/>
        </p:nvSpPr>
        <p:spPr>
          <a:xfrm>
            <a:off x="600075" y="2041525"/>
            <a:ext cx="81660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8.</a:t>
            </a: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650" name="Google Shape;650;p111"/>
          <p:cNvSpPr/>
          <p:nvPr/>
        </p:nvSpPr>
        <p:spPr>
          <a:xfrm>
            <a:off x="600075" y="3702050"/>
            <a:ext cx="81660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9. Составляется акт о выездной налоговой проверке</a:t>
            </a:r>
            <a:endParaRPr/>
          </a:p>
        </p:txBody>
      </p:sp>
      <p:sp>
        <p:nvSpPr>
          <p:cNvPr id="651" name="Google Shape;651;p111"/>
          <p:cNvSpPr/>
          <p:nvPr/>
        </p:nvSpPr>
        <p:spPr>
          <a:xfrm>
            <a:off x="1954212" y="1014412"/>
            <a:ext cx="527100" cy="939900"/>
          </a:xfrm>
          <a:prstGeom prst="downArrow">
            <a:avLst>
              <a:gd fmla="val 1555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" name="Google Shape;652;p111"/>
          <p:cNvSpPr/>
          <p:nvPr/>
        </p:nvSpPr>
        <p:spPr>
          <a:xfrm>
            <a:off x="1954212" y="2762250"/>
            <a:ext cx="527100" cy="939900"/>
          </a:xfrm>
          <a:prstGeom prst="downArrow">
            <a:avLst>
              <a:gd fmla="val 1555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3" name="Google Shape;653;p111"/>
          <p:cNvSpPr txBox="1"/>
          <p:nvPr/>
        </p:nvSpPr>
        <p:spPr>
          <a:xfrm>
            <a:off x="2673350" y="1120775"/>
            <a:ext cx="6184800" cy="7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Срок не регламентирован</a:t>
            </a:r>
            <a:endParaRPr/>
          </a:p>
        </p:txBody>
      </p:sp>
      <p:sp>
        <p:nvSpPr>
          <p:cNvPr id="654" name="Google Shape;654;p111"/>
          <p:cNvSpPr txBox="1"/>
          <p:nvPr/>
        </p:nvSpPr>
        <p:spPr>
          <a:xfrm>
            <a:off x="2867025" y="2957512"/>
            <a:ext cx="6184800" cy="7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Не позже 2х месяцев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655" name="Google Shape;655;p111"/>
          <p:cNvSpPr/>
          <p:nvPr/>
        </p:nvSpPr>
        <p:spPr>
          <a:xfrm>
            <a:off x="1525587" y="4356100"/>
            <a:ext cx="2529000" cy="311100"/>
          </a:xfrm>
          <a:prstGeom prst="downArrow">
            <a:avLst>
              <a:gd fmla="val 108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6" name="Google Shape;656;p111"/>
          <p:cNvSpPr txBox="1"/>
          <p:nvPr/>
        </p:nvSpPr>
        <p:spPr>
          <a:xfrm>
            <a:off x="4219575" y="4333875"/>
            <a:ext cx="61848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 течение 2х недель</a:t>
            </a:r>
            <a:endParaRPr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112"/>
          <p:cNvSpPr/>
          <p:nvPr/>
        </p:nvSpPr>
        <p:spPr>
          <a:xfrm>
            <a:off x="600075" y="288925"/>
            <a:ext cx="81660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Вернулись к п. 3.</a:t>
            </a: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Проведение контрольных мероприятий в рамках ВНП (2 месяца)</a:t>
            </a:r>
            <a:endParaRPr/>
          </a:p>
        </p:txBody>
      </p:sp>
      <p:sp>
        <p:nvSpPr>
          <p:cNvPr id="662" name="Google Shape;662;p112"/>
          <p:cNvSpPr/>
          <p:nvPr/>
        </p:nvSpPr>
        <p:spPr>
          <a:xfrm>
            <a:off x="600075" y="2041525"/>
            <a:ext cx="81660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8.</a:t>
            </a: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Составляется справка о проведенной проверке. Дата ее составления является последним днем проведения ВНП.</a:t>
            </a:r>
            <a:endParaRPr/>
          </a:p>
        </p:txBody>
      </p:sp>
      <p:sp>
        <p:nvSpPr>
          <p:cNvPr id="663" name="Google Shape;663;p112"/>
          <p:cNvSpPr/>
          <p:nvPr/>
        </p:nvSpPr>
        <p:spPr>
          <a:xfrm>
            <a:off x="600075" y="3702050"/>
            <a:ext cx="81660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9. </a:t>
            </a:r>
            <a:endParaRPr/>
          </a:p>
        </p:txBody>
      </p:sp>
      <p:sp>
        <p:nvSpPr>
          <p:cNvPr id="664" name="Google Shape;664;p112"/>
          <p:cNvSpPr/>
          <p:nvPr/>
        </p:nvSpPr>
        <p:spPr>
          <a:xfrm>
            <a:off x="1954212" y="1014412"/>
            <a:ext cx="527100" cy="939900"/>
          </a:xfrm>
          <a:prstGeom prst="downArrow">
            <a:avLst>
              <a:gd fmla="val 1555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5" name="Google Shape;665;p112"/>
          <p:cNvSpPr/>
          <p:nvPr/>
        </p:nvSpPr>
        <p:spPr>
          <a:xfrm>
            <a:off x="1954212" y="2762250"/>
            <a:ext cx="527100" cy="939900"/>
          </a:xfrm>
          <a:prstGeom prst="downArrow">
            <a:avLst>
              <a:gd fmla="val 1555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6" name="Google Shape;666;p112"/>
          <p:cNvSpPr txBox="1"/>
          <p:nvPr/>
        </p:nvSpPr>
        <p:spPr>
          <a:xfrm>
            <a:off x="2673350" y="1120775"/>
            <a:ext cx="6184800" cy="7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Срок не регламентирован</a:t>
            </a:r>
            <a:endParaRPr/>
          </a:p>
        </p:txBody>
      </p:sp>
      <p:sp>
        <p:nvSpPr>
          <p:cNvPr id="667" name="Google Shape;667;p112"/>
          <p:cNvSpPr txBox="1"/>
          <p:nvPr/>
        </p:nvSpPr>
        <p:spPr>
          <a:xfrm>
            <a:off x="2867025" y="2957512"/>
            <a:ext cx="6184800" cy="7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Не позже 2х месяцев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668" name="Google Shape;668;p112"/>
          <p:cNvSpPr/>
          <p:nvPr/>
        </p:nvSpPr>
        <p:spPr>
          <a:xfrm>
            <a:off x="1525587" y="4356100"/>
            <a:ext cx="2529000" cy="311100"/>
          </a:xfrm>
          <a:prstGeom prst="downArrow">
            <a:avLst>
              <a:gd fmla="val 108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9" name="Google Shape;669;p112"/>
          <p:cNvSpPr txBox="1"/>
          <p:nvPr/>
        </p:nvSpPr>
        <p:spPr>
          <a:xfrm>
            <a:off x="4219575" y="4333875"/>
            <a:ext cx="61848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 течение 2х недель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4"/>
          <p:cNvSpPr txBox="1"/>
          <p:nvPr>
            <p:ph type="title"/>
          </p:nvPr>
        </p:nvSpPr>
        <p:spPr>
          <a:xfrm>
            <a:off x="311150" y="444500"/>
            <a:ext cx="8521700" cy="6143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3000"/>
              <a:buNone/>
            </a:pPr>
            <a:r>
              <a:rPr b="1" i="0" lang="en-US" sz="2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будет проверя</a:t>
            </a:r>
            <a:r>
              <a:rPr b="1" lang="en-US" sz="2400">
                <a:latin typeface="Times New Roman"/>
                <a:ea typeface="Times New Roman"/>
                <a:cs typeface="Times New Roman"/>
                <a:sym typeface="Times New Roman"/>
              </a:rPr>
              <a:t>ть</a:t>
            </a:r>
            <a:r>
              <a:rPr b="1" i="0" lang="en-US" sz="2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налоговая в 20</a:t>
            </a:r>
            <a:r>
              <a:rPr b="1" lang="en-US" sz="2400">
                <a:latin typeface="Times New Roman"/>
                <a:ea typeface="Times New Roman"/>
                <a:cs typeface="Times New Roman"/>
                <a:sym typeface="Times New Roman"/>
              </a:rPr>
              <a:t>22 </a:t>
            </a:r>
            <a:r>
              <a:rPr b="1" i="0" lang="en-US" sz="2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году</a:t>
            </a:r>
            <a:endParaRPr/>
          </a:p>
        </p:txBody>
      </p:sp>
      <p:sp>
        <p:nvSpPr>
          <p:cNvPr id="78" name="Google Shape;78;p14"/>
          <p:cNvSpPr txBox="1"/>
          <p:nvPr>
            <p:ph idx="1" type="body"/>
          </p:nvPr>
        </p:nvSpPr>
        <p:spPr>
          <a:xfrm>
            <a:off x="311150" y="1171575"/>
            <a:ext cx="8521700" cy="3397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- </a:t>
            </a:r>
            <a:r>
              <a:rPr b="0" i="0" lang="en-US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Налоговая инспекция очень перегружена. Через ВНП </a:t>
            </a: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п</a:t>
            </a:r>
            <a:r>
              <a:rPr b="0" i="0" lang="en-US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роверяют только крупняк с оборотом </a:t>
            </a:r>
            <a:r>
              <a:rPr b="1" i="0" lang="en-US" sz="2000" u="sng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 100 млн. в год</a:t>
            </a:r>
            <a:r>
              <a:rPr b="0" i="0" lang="en-US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Изредка с оборотом </a:t>
            </a:r>
            <a:r>
              <a:rPr b="0" i="0" lang="en-US" sz="2000" u="sng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 50 млн. в год - это компании с высокими рисками</a:t>
            </a:r>
            <a:r>
              <a:rPr b="0" i="0" lang="en-US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- </a:t>
            </a:r>
            <a:r>
              <a:rPr b="0" i="0" lang="en-US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Проверяют три последних года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- </a:t>
            </a:r>
            <a:r>
              <a:rPr b="0" i="0" lang="en-US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Задача доначислить и взыскать </a:t>
            </a:r>
            <a:r>
              <a:rPr b="1" i="0" lang="en-US" sz="2000" u="sng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минимум 3 млн. рублей</a:t>
            </a:r>
            <a:r>
              <a:rPr b="0" i="0" lang="en-US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С суммой пени и штрафов получается около 5 млн.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- </a:t>
            </a:r>
            <a:r>
              <a:rPr b="0" i="0" lang="en-US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Ранее ФНС активно проверяла ИПшников. Сейчас такая практика менее заметна, т.к. объем доначислений небольшой, </a:t>
            </a:r>
            <a:r>
              <a:rPr b="1" i="0" lang="en-US" sz="2000" u="sng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среднем 1 млн</a:t>
            </a:r>
            <a:r>
              <a:rPr b="0" i="0" lang="en-US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- </a:t>
            </a:r>
            <a:r>
              <a:rPr b="0" i="0" lang="en-US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Проверяют возможность привлечения руководителя</a:t>
            </a:r>
            <a:r>
              <a:rPr b="1" i="0" lang="en-US" sz="2000" u="sng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 субсидиарной ответственности</a:t>
            </a:r>
            <a:r>
              <a:rPr b="0" i="0" lang="en-US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113"/>
          <p:cNvSpPr/>
          <p:nvPr/>
        </p:nvSpPr>
        <p:spPr>
          <a:xfrm>
            <a:off x="600075" y="288925"/>
            <a:ext cx="81660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Вернулись к п. 3.</a:t>
            </a: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Проведение контрольных мероприятий в рамках ВНП (2 месяца)</a:t>
            </a:r>
            <a:endParaRPr/>
          </a:p>
        </p:txBody>
      </p:sp>
      <p:sp>
        <p:nvSpPr>
          <p:cNvPr id="675" name="Google Shape;675;p113"/>
          <p:cNvSpPr/>
          <p:nvPr/>
        </p:nvSpPr>
        <p:spPr>
          <a:xfrm>
            <a:off x="600075" y="2041525"/>
            <a:ext cx="81660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8.</a:t>
            </a: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Составляется справка о проведенной проверке. Дата ее составления является последним днем проведения ВНП.</a:t>
            </a:r>
            <a:endParaRPr/>
          </a:p>
        </p:txBody>
      </p:sp>
      <p:sp>
        <p:nvSpPr>
          <p:cNvPr id="676" name="Google Shape;676;p113"/>
          <p:cNvSpPr/>
          <p:nvPr/>
        </p:nvSpPr>
        <p:spPr>
          <a:xfrm>
            <a:off x="600075" y="3702050"/>
            <a:ext cx="81660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9. Составляется акт о выездной налоговой проверке</a:t>
            </a:r>
            <a:endParaRPr/>
          </a:p>
        </p:txBody>
      </p:sp>
      <p:sp>
        <p:nvSpPr>
          <p:cNvPr id="677" name="Google Shape;677;p113"/>
          <p:cNvSpPr/>
          <p:nvPr/>
        </p:nvSpPr>
        <p:spPr>
          <a:xfrm>
            <a:off x="1954212" y="1014412"/>
            <a:ext cx="527100" cy="939900"/>
          </a:xfrm>
          <a:prstGeom prst="downArrow">
            <a:avLst>
              <a:gd fmla="val 1555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" name="Google Shape;678;p113"/>
          <p:cNvSpPr/>
          <p:nvPr/>
        </p:nvSpPr>
        <p:spPr>
          <a:xfrm>
            <a:off x="1954212" y="2762250"/>
            <a:ext cx="527100" cy="939900"/>
          </a:xfrm>
          <a:prstGeom prst="downArrow">
            <a:avLst>
              <a:gd fmla="val 15554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113"/>
          <p:cNvSpPr txBox="1"/>
          <p:nvPr/>
        </p:nvSpPr>
        <p:spPr>
          <a:xfrm>
            <a:off x="2673350" y="1120775"/>
            <a:ext cx="6184800" cy="7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Срок не регламентирован</a:t>
            </a:r>
            <a:endParaRPr/>
          </a:p>
        </p:txBody>
      </p:sp>
      <p:sp>
        <p:nvSpPr>
          <p:cNvPr id="680" name="Google Shape;680;p113"/>
          <p:cNvSpPr txBox="1"/>
          <p:nvPr/>
        </p:nvSpPr>
        <p:spPr>
          <a:xfrm>
            <a:off x="2867025" y="2957512"/>
            <a:ext cx="6184800" cy="7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Не позже 2х месяцев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681" name="Google Shape;681;p113"/>
          <p:cNvSpPr/>
          <p:nvPr/>
        </p:nvSpPr>
        <p:spPr>
          <a:xfrm>
            <a:off x="1525587" y="4356100"/>
            <a:ext cx="2529000" cy="311100"/>
          </a:xfrm>
          <a:prstGeom prst="downArrow">
            <a:avLst>
              <a:gd fmla="val 108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2" name="Google Shape;682;p113"/>
          <p:cNvSpPr txBox="1"/>
          <p:nvPr/>
        </p:nvSpPr>
        <p:spPr>
          <a:xfrm>
            <a:off x="4219575" y="4333875"/>
            <a:ext cx="61848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 течение 2х недель</a:t>
            </a:r>
            <a:endParaRPr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14"/>
          <p:cNvSpPr/>
          <p:nvPr/>
        </p:nvSpPr>
        <p:spPr>
          <a:xfrm>
            <a:off x="568325" y="336550"/>
            <a:ext cx="81645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10. Направляются возражения налогоплательщиком по акту</a:t>
            </a:r>
            <a:endParaRPr/>
          </a:p>
        </p:txBody>
      </p:sp>
      <p:sp>
        <p:nvSpPr>
          <p:cNvPr id="688" name="Google Shape;688;p114"/>
          <p:cNvSpPr/>
          <p:nvPr/>
        </p:nvSpPr>
        <p:spPr>
          <a:xfrm>
            <a:off x="568325" y="1487487"/>
            <a:ext cx="81645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11. Выносится решение по итогам выездной налоговой проверке</a:t>
            </a:r>
            <a:endParaRPr/>
          </a:p>
        </p:txBody>
      </p:sp>
      <p:sp>
        <p:nvSpPr>
          <p:cNvPr id="689" name="Google Shape;689;p114"/>
          <p:cNvSpPr/>
          <p:nvPr/>
        </p:nvSpPr>
        <p:spPr>
          <a:xfrm>
            <a:off x="1693862" y="1028700"/>
            <a:ext cx="512700" cy="396900"/>
          </a:xfrm>
          <a:prstGeom prst="downArrow">
            <a:avLst>
              <a:gd fmla="val 108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p114"/>
          <p:cNvSpPr txBox="1"/>
          <p:nvPr/>
        </p:nvSpPr>
        <p:spPr>
          <a:xfrm>
            <a:off x="2346325" y="1050925"/>
            <a:ext cx="61722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 течение 14 календарных дней</a:t>
            </a:r>
            <a:endParaRPr/>
          </a:p>
        </p:txBody>
      </p:sp>
      <p:sp>
        <p:nvSpPr>
          <p:cNvPr id="691" name="Google Shape;691;p114"/>
          <p:cNvSpPr/>
          <p:nvPr/>
        </p:nvSpPr>
        <p:spPr>
          <a:xfrm>
            <a:off x="3430587" y="2308225"/>
            <a:ext cx="2282700" cy="709500"/>
          </a:xfrm>
          <a:prstGeom prst="leftRightArrowCallout">
            <a:avLst>
              <a:gd fmla="val 5603" name="adj1"/>
              <a:gd fmla="val 25000" name="adj2"/>
              <a:gd fmla="val 1675" name="adj3"/>
              <a:gd fmla="val 48123" name="adj4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" name="Google Shape;692;p114"/>
          <p:cNvSpPr/>
          <p:nvPr/>
        </p:nvSpPr>
        <p:spPr>
          <a:xfrm>
            <a:off x="693737" y="2384425"/>
            <a:ext cx="2513100" cy="1127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Вариант 1: Выносится решение о привлечении (отказе) к налоговой ответственности</a:t>
            </a:r>
            <a:endParaRPr/>
          </a:p>
        </p:txBody>
      </p:sp>
      <p:sp>
        <p:nvSpPr>
          <p:cNvPr id="693" name="Google Shape;693;p114"/>
          <p:cNvSpPr/>
          <p:nvPr/>
        </p:nvSpPr>
        <p:spPr>
          <a:xfrm>
            <a:off x="6005512" y="2384425"/>
            <a:ext cx="2513100" cy="1127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Вариант 2: Решение о проведение доп мероприятий</a:t>
            </a:r>
            <a:endParaRPr/>
          </a:p>
        </p:txBody>
      </p:sp>
      <p:sp>
        <p:nvSpPr>
          <p:cNvPr id="694" name="Google Shape;694;p114"/>
          <p:cNvSpPr/>
          <p:nvPr/>
        </p:nvSpPr>
        <p:spPr>
          <a:xfrm>
            <a:off x="5713412" y="4073525"/>
            <a:ext cx="2805000" cy="554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Проводятся доп мероприятия</a:t>
            </a:r>
            <a:endParaRPr/>
          </a:p>
        </p:txBody>
      </p:sp>
      <p:sp>
        <p:nvSpPr>
          <p:cNvPr id="695" name="Google Shape;695;p114"/>
          <p:cNvSpPr/>
          <p:nvPr/>
        </p:nvSpPr>
        <p:spPr>
          <a:xfrm>
            <a:off x="6840537" y="3608387"/>
            <a:ext cx="385800" cy="396900"/>
          </a:xfrm>
          <a:prstGeom prst="downArrow">
            <a:avLst>
              <a:gd fmla="val 11093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114"/>
          <p:cNvSpPr/>
          <p:nvPr/>
        </p:nvSpPr>
        <p:spPr>
          <a:xfrm rot="-5400000">
            <a:off x="3084512" y="2384511"/>
            <a:ext cx="687300" cy="3468600"/>
          </a:xfrm>
          <a:custGeom>
            <a:rect b="b" l="l" r="r" t="t"/>
            <a:pathLst>
              <a:path extrusionOk="0" h="3468600" w="687300">
                <a:moveTo>
                  <a:pt x="0" y="3468600"/>
                </a:moveTo>
                <a:lnTo>
                  <a:pt x="0" y="373204"/>
                </a:lnTo>
                <a:cubicBezTo>
                  <a:pt x="0" y="207135"/>
                  <a:pt x="134625" y="72510"/>
                  <a:pt x="300694" y="72510"/>
                </a:cubicBezTo>
                <a:lnTo>
                  <a:pt x="515475" y="72510"/>
                </a:lnTo>
                <a:lnTo>
                  <a:pt x="515475" y="0"/>
                </a:lnTo>
                <a:lnTo>
                  <a:pt x="687300" y="158423"/>
                </a:lnTo>
                <a:lnTo>
                  <a:pt x="515475" y="316845"/>
                </a:lnTo>
                <a:lnTo>
                  <a:pt x="515475" y="244335"/>
                </a:lnTo>
                <a:lnTo>
                  <a:pt x="300694" y="244335"/>
                </a:lnTo>
                <a:cubicBezTo>
                  <a:pt x="229522" y="244335"/>
                  <a:pt x="171825" y="302032"/>
                  <a:pt x="171825" y="373204"/>
                </a:cubicBezTo>
                <a:lnTo>
                  <a:pt x="171825" y="3468600"/>
                </a:lnTo>
                <a:lnTo>
                  <a:pt x="0" y="3468600"/>
                </a:lnTo>
                <a:close/>
              </a:path>
            </a:pathLst>
          </a:cu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15"/>
          <p:cNvSpPr/>
          <p:nvPr/>
        </p:nvSpPr>
        <p:spPr>
          <a:xfrm>
            <a:off x="568325" y="336550"/>
            <a:ext cx="81645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10. Направляются возражения налогоплательщиком по акту</a:t>
            </a:r>
            <a:endParaRPr/>
          </a:p>
        </p:txBody>
      </p:sp>
      <p:sp>
        <p:nvSpPr>
          <p:cNvPr id="702" name="Google Shape;702;p115"/>
          <p:cNvSpPr/>
          <p:nvPr/>
        </p:nvSpPr>
        <p:spPr>
          <a:xfrm>
            <a:off x="568325" y="1487487"/>
            <a:ext cx="81645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11. </a:t>
            </a:r>
            <a:endParaRPr/>
          </a:p>
        </p:txBody>
      </p:sp>
      <p:sp>
        <p:nvSpPr>
          <p:cNvPr id="703" name="Google Shape;703;p115"/>
          <p:cNvSpPr/>
          <p:nvPr/>
        </p:nvSpPr>
        <p:spPr>
          <a:xfrm>
            <a:off x="1693862" y="1028700"/>
            <a:ext cx="512700" cy="396900"/>
          </a:xfrm>
          <a:prstGeom prst="downArrow">
            <a:avLst>
              <a:gd fmla="val 108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4" name="Google Shape;704;p115"/>
          <p:cNvSpPr txBox="1"/>
          <p:nvPr/>
        </p:nvSpPr>
        <p:spPr>
          <a:xfrm>
            <a:off x="2346325" y="1050925"/>
            <a:ext cx="61722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 течение 14 календарных дней</a:t>
            </a:r>
            <a:endParaRPr/>
          </a:p>
        </p:txBody>
      </p:sp>
      <p:sp>
        <p:nvSpPr>
          <p:cNvPr id="705" name="Google Shape;705;p115"/>
          <p:cNvSpPr/>
          <p:nvPr/>
        </p:nvSpPr>
        <p:spPr>
          <a:xfrm>
            <a:off x="3430587" y="2308225"/>
            <a:ext cx="2282700" cy="709500"/>
          </a:xfrm>
          <a:prstGeom prst="leftRightArrowCallout">
            <a:avLst>
              <a:gd fmla="val 5603" name="adj1"/>
              <a:gd fmla="val 25000" name="adj2"/>
              <a:gd fmla="val 1675" name="adj3"/>
              <a:gd fmla="val 48123" name="adj4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6" name="Google Shape;706;p115"/>
          <p:cNvSpPr/>
          <p:nvPr/>
        </p:nvSpPr>
        <p:spPr>
          <a:xfrm>
            <a:off x="693737" y="2384425"/>
            <a:ext cx="2513100" cy="1127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Вариант 1: </a:t>
            </a:r>
            <a:endParaRPr/>
          </a:p>
        </p:txBody>
      </p:sp>
      <p:sp>
        <p:nvSpPr>
          <p:cNvPr id="707" name="Google Shape;707;p115"/>
          <p:cNvSpPr/>
          <p:nvPr/>
        </p:nvSpPr>
        <p:spPr>
          <a:xfrm>
            <a:off x="6005512" y="2384425"/>
            <a:ext cx="2513100" cy="1127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Вариант 2: </a:t>
            </a:r>
            <a:endParaRPr/>
          </a:p>
        </p:txBody>
      </p:sp>
      <p:sp>
        <p:nvSpPr>
          <p:cNvPr id="708" name="Google Shape;708;p115"/>
          <p:cNvSpPr/>
          <p:nvPr/>
        </p:nvSpPr>
        <p:spPr>
          <a:xfrm>
            <a:off x="5713412" y="4073525"/>
            <a:ext cx="2805000" cy="554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709" name="Google Shape;709;p115"/>
          <p:cNvSpPr/>
          <p:nvPr/>
        </p:nvSpPr>
        <p:spPr>
          <a:xfrm>
            <a:off x="6840537" y="3608387"/>
            <a:ext cx="385800" cy="396900"/>
          </a:xfrm>
          <a:prstGeom prst="downArrow">
            <a:avLst>
              <a:gd fmla="val 11093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" name="Google Shape;710;p115"/>
          <p:cNvSpPr/>
          <p:nvPr/>
        </p:nvSpPr>
        <p:spPr>
          <a:xfrm rot="-5400000">
            <a:off x="3084512" y="2384511"/>
            <a:ext cx="687300" cy="3468600"/>
          </a:xfrm>
          <a:custGeom>
            <a:rect b="b" l="l" r="r" t="t"/>
            <a:pathLst>
              <a:path extrusionOk="0" h="3468600" w="687300">
                <a:moveTo>
                  <a:pt x="0" y="3468600"/>
                </a:moveTo>
                <a:lnTo>
                  <a:pt x="0" y="373204"/>
                </a:lnTo>
                <a:cubicBezTo>
                  <a:pt x="0" y="207135"/>
                  <a:pt x="134625" y="72510"/>
                  <a:pt x="300694" y="72510"/>
                </a:cubicBezTo>
                <a:lnTo>
                  <a:pt x="515475" y="72510"/>
                </a:lnTo>
                <a:lnTo>
                  <a:pt x="515475" y="0"/>
                </a:lnTo>
                <a:lnTo>
                  <a:pt x="687300" y="158423"/>
                </a:lnTo>
                <a:lnTo>
                  <a:pt x="515475" y="316845"/>
                </a:lnTo>
                <a:lnTo>
                  <a:pt x="515475" y="244335"/>
                </a:lnTo>
                <a:lnTo>
                  <a:pt x="300694" y="244335"/>
                </a:lnTo>
                <a:cubicBezTo>
                  <a:pt x="229522" y="244335"/>
                  <a:pt x="171825" y="302032"/>
                  <a:pt x="171825" y="373204"/>
                </a:cubicBezTo>
                <a:lnTo>
                  <a:pt x="171825" y="3468600"/>
                </a:lnTo>
                <a:lnTo>
                  <a:pt x="0" y="3468600"/>
                </a:lnTo>
                <a:close/>
              </a:path>
            </a:pathLst>
          </a:cu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116"/>
          <p:cNvSpPr/>
          <p:nvPr/>
        </p:nvSpPr>
        <p:spPr>
          <a:xfrm>
            <a:off x="568325" y="336550"/>
            <a:ext cx="81645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10. Направляются возражения налогоплательщиком по акту</a:t>
            </a:r>
            <a:endParaRPr/>
          </a:p>
        </p:txBody>
      </p:sp>
      <p:sp>
        <p:nvSpPr>
          <p:cNvPr id="716" name="Google Shape;716;p116"/>
          <p:cNvSpPr/>
          <p:nvPr/>
        </p:nvSpPr>
        <p:spPr>
          <a:xfrm>
            <a:off x="568325" y="1487487"/>
            <a:ext cx="8164500" cy="631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11. Выносится решение по итогам выездной налоговой проверке</a:t>
            </a:r>
            <a:endParaRPr/>
          </a:p>
        </p:txBody>
      </p:sp>
      <p:sp>
        <p:nvSpPr>
          <p:cNvPr id="717" name="Google Shape;717;p116"/>
          <p:cNvSpPr/>
          <p:nvPr/>
        </p:nvSpPr>
        <p:spPr>
          <a:xfrm>
            <a:off x="1693862" y="1028700"/>
            <a:ext cx="512700" cy="396900"/>
          </a:xfrm>
          <a:prstGeom prst="downArrow">
            <a:avLst>
              <a:gd fmla="val 108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8" name="Google Shape;718;p116"/>
          <p:cNvSpPr txBox="1"/>
          <p:nvPr/>
        </p:nvSpPr>
        <p:spPr>
          <a:xfrm>
            <a:off x="2346325" y="1050925"/>
            <a:ext cx="61722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ld Standard TT"/>
              <a:buNone/>
            </a:pPr>
            <a:r>
              <a:rPr b="0" i="0" lang="en-US" sz="1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 течение 14 календарных дней</a:t>
            </a:r>
            <a:endParaRPr/>
          </a:p>
        </p:txBody>
      </p:sp>
      <p:sp>
        <p:nvSpPr>
          <p:cNvPr id="719" name="Google Shape;719;p116"/>
          <p:cNvSpPr/>
          <p:nvPr/>
        </p:nvSpPr>
        <p:spPr>
          <a:xfrm>
            <a:off x="3430587" y="2308225"/>
            <a:ext cx="2282700" cy="709500"/>
          </a:xfrm>
          <a:prstGeom prst="leftRightArrowCallout">
            <a:avLst>
              <a:gd fmla="val 5603" name="adj1"/>
              <a:gd fmla="val 25000" name="adj2"/>
              <a:gd fmla="val 1675" name="adj3"/>
              <a:gd fmla="val 48123" name="adj4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0" name="Google Shape;720;p116"/>
          <p:cNvSpPr/>
          <p:nvPr/>
        </p:nvSpPr>
        <p:spPr>
          <a:xfrm>
            <a:off x="693737" y="2384425"/>
            <a:ext cx="2513100" cy="1127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Вариант 1: Выносится решение о привлечении (отказе) к налоговой ответственности</a:t>
            </a:r>
            <a:endParaRPr/>
          </a:p>
        </p:txBody>
      </p:sp>
      <p:sp>
        <p:nvSpPr>
          <p:cNvPr id="721" name="Google Shape;721;p116"/>
          <p:cNvSpPr/>
          <p:nvPr/>
        </p:nvSpPr>
        <p:spPr>
          <a:xfrm>
            <a:off x="6005512" y="2384425"/>
            <a:ext cx="2513100" cy="1127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Вариант 2: Решение о проведение доп мероприятий</a:t>
            </a:r>
            <a:endParaRPr/>
          </a:p>
        </p:txBody>
      </p:sp>
      <p:sp>
        <p:nvSpPr>
          <p:cNvPr id="722" name="Google Shape;722;p116"/>
          <p:cNvSpPr/>
          <p:nvPr/>
        </p:nvSpPr>
        <p:spPr>
          <a:xfrm>
            <a:off x="5713412" y="4073525"/>
            <a:ext cx="2805000" cy="554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Проводятся доп мероприятия</a:t>
            </a:r>
            <a:endParaRPr/>
          </a:p>
        </p:txBody>
      </p:sp>
      <p:sp>
        <p:nvSpPr>
          <p:cNvPr id="723" name="Google Shape;723;p116"/>
          <p:cNvSpPr/>
          <p:nvPr/>
        </p:nvSpPr>
        <p:spPr>
          <a:xfrm>
            <a:off x="6840537" y="3608387"/>
            <a:ext cx="385800" cy="396900"/>
          </a:xfrm>
          <a:prstGeom prst="downArrow">
            <a:avLst>
              <a:gd fmla="val 11093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" name="Google Shape;724;p116"/>
          <p:cNvSpPr/>
          <p:nvPr/>
        </p:nvSpPr>
        <p:spPr>
          <a:xfrm rot="-5400000">
            <a:off x="3084512" y="2384511"/>
            <a:ext cx="687300" cy="3468600"/>
          </a:xfrm>
          <a:custGeom>
            <a:rect b="b" l="l" r="r" t="t"/>
            <a:pathLst>
              <a:path extrusionOk="0" h="3468600" w="687300">
                <a:moveTo>
                  <a:pt x="0" y="3468600"/>
                </a:moveTo>
                <a:lnTo>
                  <a:pt x="0" y="373204"/>
                </a:lnTo>
                <a:cubicBezTo>
                  <a:pt x="0" y="207135"/>
                  <a:pt x="134625" y="72510"/>
                  <a:pt x="300694" y="72510"/>
                </a:cubicBezTo>
                <a:lnTo>
                  <a:pt x="515475" y="72510"/>
                </a:lnTo>
                <a:lnTo>
                  <a:pt x="515475" y="0"/>
                </a:lnTo>
                <a:lnTo>
                  <a:pt x="687300" y="158423"/>
                </a:lnTo>
                <a:lnTo>
                  <a:pt x="515475" y="316845"/>
                </a:lnTo>
                <a:lnTo>
                  <a:pt x="515475" y="244335"/>
                </a:lnTo>
                <a:lnTo>
                  <a:pt x="300694" y="244335"/>
                </a:lnTo>
                <a:cubicBezTo>
                  <a:pt x="229522" y="244335"/>
                  <a:pt x="171825" y="302032"/>
                  <a:pt x="171825" y="373204"/>
                </a:cubicBezTo>
                <a:lnTo>
                  <a:pt x="171825" y="3468600"/>
                </a:lnTo>
                <a:lnTo>
                  <a:pt x="0" y="3468600"/>
                </a:lnTo>
                <a:close/>
              </a:path>
            </a:pathLst>
          </a:cu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117"/>
          <p:cNvSpPr txBox="1"/>
          <p:nvPr>
            <p:ph idx="1" type="body"/>
          </p:nvPr>
        </p:nvSpPr>
        <p:spPr>
          <a:xfrm>
            <a:off x="311150" y="182562"/>
            <a:ext cx="8521800" cy="438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25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Важно запомнить, что нужно придерживаться четкого правила: </a:t>
            </a:r>
            <a:r>
              <a:rPr b="0" i="0" lang="en-US" sz="2500" u="sng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ни один аргумент</a:t>
            </a:r>
            <a:r>
              <a:rPr b="0" i="0" lang="en-US" sz="25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налогового органа не должен оставаться без контраргумента, который последовательно раскрывается в возражениях  на акт налоговой проверки, в апелляционной жалобе на решение налогового органа в вышестоящий налоговый орган, в заявлении в арбитражный суд, в отзывах на отзывы налогового органа.</a:t>
            </a:r>
            <a:endParaRPr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118"/>
          <p:cNvSpPr txBox="1"/>
          <p:nvPr>
            <p:ph idx="1" type="body"/>
          </p:nvPr>
        </p:nvSpPr>
        <p:spPr>
          <a:xfrm>
            <a:off x="311150" y="203200"/>
            <a:ext cx="8521800" cy="436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2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Если у налогоплательщика отсутствует внятная и понятная для налоговых органов и судов позиция, то  в подобных случаях налогоплательщики получают в итоге отрицательные судебные решения с типичным текстом:</a:t>
            </a:r>
            <a:endParaRPr/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b="1" i="0" lang="en-US" sz="2400" u="sng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...“создание фиктивного документооборота”..</a:t>
            </a:r>
            <a:endParaRPr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119"/>
          <p:cNvSpPr txBox="1"/>
          <p:nvPr>
            <p:ph idx="1" type="body"/>
          </p:nvPr>
        </p:nvSpPr>
        <p:spPr>
          <a:xfrm>
            <a:off x="311150" y="288925"/>
            <a:ext cx="8521800" cy="427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3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Дело </a:t>
            </a:r>
            <a:r>
              <a:rPr b="0" i="0" lang="en-US" sz="3000" u="sng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А56-42572/2016</a:t>
            </a:r>
            <a:r>
              <a:rPr b="0" i="0" lang="en-US" sz="3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спор по НДС, налогоплательщик – проиграв первую, апелляционную и кассационную инстанции, налогоплательщик всё-таки нашёл понимание  в Верховном суде Российской Федерации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5"/>
          <p:cNvSpPr txBox="1"/>
          <p:nvPr>
            <p:ph idx="1" type="body"/>
          </p:nvPr>
        </p:nvSpPr>
        <p:spPr>
          <a:xfrm>
            <a:off x="239712" y="130175"/>
            <a:ext cx="8521700" cy="3397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ИП почти не проверяют. Важно, чтобы не привлекать к себе внимание </a:t>
            </a:r>
            <a:r>
              <a:rPr b="1" i="0" lang="en-US" sz="2000" u="sng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надо:</a:t>
            </a:r>
            <a:endParaRPr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- </a:t>
            </a:r>
            <a:r>
              <a:rPr b="1" i="0" lang="en-US" sz="2000" u="sng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вовремя </a:t>
            </a: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сдавать декларации,</a:t>
            </a:r>
            <a:endParaRPr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- </a:t>
            </a:r>
            <a:r>
              <a:rPr b="1" i="0" lang="en-US" sz="2000" u="sng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не перечислять</a:t>
            </a: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денежные средства с р/с ИП физическим лицам, если это не ваши сотрудники</a:t>
            </a:r>
            <a:endParaRPr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- если УСН 15%, </a:t>
            </a:r>
            <a:r>
              <a:rPr b="1" i="0" lang="en-US" sz="2000" u="sng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но не можете подтвердить расходы, переходите на 6%</a:t>
            </a: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или патент. Потому что бывают такие ситуации налогоплательщики использую Д-Р , расходов нет, ФНС запросила книги доходов-расходов, а их нет. Не надо так рисковать.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0" i="0" sz="2000" u="non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Times New Roman"/>
                <a:ea typeface="Times New Roman"/>
                <a:cs typeface="Times New Roman"/>
                <a:sym typeface="Times New Roman"/>
              </a:rPr>
              <a:t>Есть ИП на патенте?</a:t>
            </a:r>
            <a:endParaRPr sz="6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/>
          <p:nvPr>
            <p:ph idx="1" type="body"/>
          </p:nvPr>
        </p:nvSpPr>
        <p:spPr>
          <a:xfrm>
            <a:off x="311150" y="690650"/>
            <a:ext cx="8521800" cy="38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i="0" lang="en-US" sz="4400" u="sng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Проверки на соответствие ПСН</a:t>
            </a:r>
            <a:endParaRPr b="1" i="0" sz="4400" u="sng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1143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Срок действия патента</a:t>
            </a:r>
            <a:endParaRPr sz="4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1143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Виды работ/услуг на которые выдан</a:t>
            </a:r>
            <a:endParaRPr sz="4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1143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Территория действия</a:t>
            </a:r>
            <a:endParaRPr b="1" sz="4400" u="sng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 sz="41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Как отбирают фирмы для проверок?</a:t>
            </a:r>
            <a:endParaRPr sz="25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/>
          <p:nvPr>
            <p:ph type="title"/>
          </p:nvPr>
        </p:nvSpPr>
        <p:spPr>
          <a:xfrm>
            <a:off x="311150" y="444500"/>
            <a:ext cx="8521700" cy="6143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i="0" lang="en-US" sz="3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Как отбирают фирмы для проверок?</a:t>
            </a:r>
            <a:endParaRPr/>
          </a:p>
        </p:txBody>
      </p:sp>
      <p:sp>
        <p:nvSpPr>
          <p:cNvPr id="104" name="Google Shape;104;p19"/>
          <p:cNvSpPr txBox="1"/>
          <p:nvPr>
            <p:ph idx="1" type="body"/>
          </p:nvPr>
        </p:nvSpPr>
        <p:spPr>
          <a:xfrm>
            <a:off x="311150" y="1171575"/>
            <a:ext cx="8521700" cy="3397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Old Standard TT"/>
              <a:buChar char="-"/>
            </a:pP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В целях создания единой системы планирования выездных налоговых проверок, ФНС России разработаны критерии самостоятельной оценки рисков для налогоплательщиков, утвержденные приказом ФНС России от 30.05.2007 N ММ-3-06/333@ (в редакции приказа ФНС России от 10.05.2012 N ММВ-7-2/297@): </a:t>
            </a:r>
            <a:endParaRPr sz="20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Old Standard TT"/>
              <a:buChar char="-"/>
            </a:pP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12 критериев подозрительности:</a:t>
            </a:r>
            <a:endParaRPr sz="20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Old Standard TT"/>
              <a:buChar char="-"/>
            </a:pP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1. </a:t>
            </a:r>
            <a:r>
              <a:rPr b="1" lang="en-US" sz="2000" u="sng">
                <a:latin typeface="Old Standard TT"/>
                <a:ea typeface="Old Standard TT"/>
                <a:cs typeface="Old Standard TT"/>
                <a:sym typeface="Old Standard TT"/>
              </a:rPr>
              <a:t>Налоговая нагрузка ниже</a:t>
            </a: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 ее среднего уровня по хозяйствующим субъектам </a:t>
            </a:r>
            <a:r>
              <a:rPr b="1" lang="en-US" sz="2000" u="sng">
                <a:latin typeface="Old Standard TT"/>
                <a:ea typeface="Old Standard TT"/>
                <a:cs typeface="Old Standard TT"/>
                <a:sym typeface="Old Standard TT"/>
              </a:rPr>
              <a:t>в конкретной отрасли</a:t>
            </a: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 (виду экономической деятельности).</a:t>
            </a:r>
            <a:endParaRPr sz="20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Old Standard TT"/>
              <a:buChar char="-"/>
            </a:pP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2. Отражение в бухгалтерской или налоговой отчетности </a:t>
            </a:r>
            <a:r>
              <a:rPr b="1" lang="en-US" sz="2000" u="sng">
                <a:latin typeface="Old Standard TT"/>
                <a:ea typeface="Old Standard TT"/>
                <a:cs typeface="Old Standard TT"/>
                <a:sym typeface="Old Standard TT"/>
              </a:rPr>
              <a:t>убытков</a:t>
            </a: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 на протяжении нескольких налоговых периодов.</a:t>
            </a:r>
            <a:endParaRPr sz="20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/>
          <p:nvPr>
            <p:ph type="title"/>
          </p:nvPr>
        </p:nvSpPr>
        <p:spPr>
          <a:xfrm>
            <a:off x="311700" y="244100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Как отбирают фирмы для проверок?</a:t>
            </a:r>
            <a:endParaRPr/>
          </a:p>
        </p:txBody>
      </p:sp>
      <p:sp>
        <p:nvSpPr>
          <p:cNvPr id="110" name="Google Shape;110;p20"/>
          <p:cNvSpPr txBox="1"/>
          <p:nvPr>
            <p:ph idx="1" type="body"/>
          </p:nvPr>
        </p:nvSpPr>
        <p:spPr>
          <a:xfrm>
            <a:off x="311700" y="87315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Old Standard TT"/>
              <a:buChar char="-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3. Отражение в налоговой отчетности </a:t>
            </a:r>
            <a:r>
              <a:rPr b="1" lang="en-US" sz="2000" u="sng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значительных сумм налоговых вычетов</a:t>
            </a: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за определенный период.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Old Standard TT"/>
              <a:buChar char="-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4. </a:t>
            </a:r>
            <a:r>
              <a:rPr b="1" lang="en-US" sz="2000" u="sng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Опережающий темп роста</a:t>
            </a: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расходов над темпом роста доходов от реализации товаров (работ, услуг).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Old Standard TT"/>
              <a:buChar char="-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5. Выплата среднемесячной заработной платы на одного работника </a:t>
            </a:r>
            <a:r>
              <a:rPr b="1" lang="en-US" sz="2000" u="sng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ниже среднего уровня по виду экономической деятельности </a:t>
            </a: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 субъекте РФ.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Old Standard TT"/>
              <a:buChar char="-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6. </a:t>
            </a:r>
            <a:r>
              <a:rPr b="1" lang="en-US" sz="2000" u="sng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Неоднократное приближение к предельному значению</a:t>
            </a: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установленных НК РФ величин показателей, предоставляющих право применять налогоплательщикам специальные налоговые режимы.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Как отбирают фирмы для проверок?</a:t>
            </a:r>
            <a:endParaRPr/>
          </a:p>
        </p:txBody>
      </p:sp>
      <p:sp>
        <p:nvSpPr>
          <p:cNvPr id="116" name="Google Shape;116;p21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7. Отражение индивидуальным предпринимателем суммы </a:t>
            </a:r>
            <a:r>
              <a:rPr b="1" lang="en-US"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расхода, максимально приближенной к сумме его дохода</a:t>
            </a:r>
            <a:r>
              <a:rPr lang="en-US"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, полученного за календарный год.</a:t>
            </a:r>
            <a:endParaRPr sz="18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just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8. Построение финансово-хозяйственной деятельности на основе заключения договоров с </a:t>
            </a:r>
            <a:r>
              <a:rPr b="1" lang="en-US"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контрагентами-перекупщиками или посредниками </a:t>
            </a:r>
            <a:r>
              <a:rPr lang="en-US"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("цепочки контрагентов") без наличия разумных экономических или иных причин (деловой цели).</a:t>
            </a:r>
            <a:endParaRPr sz="18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just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9. </a:t>
            </a:r>
            <a:r>
              <a:rPr b="1" lang="en-US"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Непредставление налогоплательщиком пояснений </a:t>
            </a:r>
            <a:r>
              <a:rPr lang="en-US"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на уведомление налогового органа о выявлении несоответствия показателей деятельности, и (или) непредставление налоговому органу запрашиваемых документов, и (или) наличие информации об их уничтожении, порче и т.п.</a:t>
            </a:r>
            <a:endParaRPr sz="18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just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(п. 9 в ред. Приказа ФНС России от 10.05.2012 N ММВ-7-2/297@)</a:t>
            </a:r>
            <a:endParaRPr sz="18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just"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Как отбирают фирмы для проверок?</a:t>
            </a:r>
            <a:endParaRPr/>
          </a:p>
        </p:txBody>
      </p:sp>
      <p:sp>
        <p:nvSpPr>
          <p:cNvPr id="122" name="Google Shape;122;p22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10. Неоднократное снятие с учета и постановка на учет в налоговых органах налогоплательщика в связи с изменением места нахождения </a:t>
            </a:r>
            <a:r>
              <a:rPr b="1"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("миграция" между налоговыми органами).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just"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11. </a:t>
            </a:r>
            <a:r>
              <a:rPr b="1"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Значительное отклонение уровня рентабельности </a:t>
            </a: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по данным бухгалтерского учета от уровня рентабельности для данной сферы деятельности по данным статистики.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just"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Arial"/>
              <a:buNone/>
            </a:pPr>
            <a:r>
              <a:rPr lang="en-US" sz="2000">
                <a:solidFill>
                  <a:srgbClr val="FF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12. Ведение финансово-хозяйственной деятельности с высоким налоговым риском.</a:t>
            </a:r>
            <a:endParaRPr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idx="1" type="body"/>
          </p:nvPr>
        </p:nvSpPr>
        <p:spPr>
          <a:xfrm>
            <a:off x="3608387" y="1017587"/>
            <a:ext cx="5224500" cy="35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Old Standard TT"/>
              <a:buChar char="-"/>
            </a:pPr>
            <a:r>
              <a:rPr b="1"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Консультант, Спикер, Ментор Центра развития бизнеса УР;</a:t>
            </a:r>
            <a:endParaRPr sz="13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Old Standard TT"/>
              <a:buChar char="-"/>
            </a:pPr>
            <a:r>
              <a:rPr b="1"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Преподаватель Высшей школы;</a:t>
            </a:r>
            <a:endParaRPr sz="13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Old Standard TT"/>
              <a:buChar char="-"/>
            </a:pPr>
            <a:r>
              <a:rPr b="1"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Более 10 лет юридической практики;</a:t>
            </a:r>
            <a:endParaRPr b="1" sz="23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 -    2 года работы в органах дознания;</a:t>
            </a:r>
            <a:endParaRPr b="1" sz="23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 -    С 2017 года оптимизация налогообложения; </a:t>
            </a:r>
            <a:endParaRPr sz="13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635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Old Standard TT"/>
              <a:buChar char="-"/>
            </a:pPr>
            <a:r>
              <a:t/>
            </a:r>
            <a:endParaRPr sz="11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i="0" sz="2400" u="non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i="0" sz="2400" u="non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i="0" sz="2400" u="non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i="0" sz="2400" u="non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pic>
        <p:nvPicPr>
          <p:cNvPr id="28" name="Google Shape;2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3225800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5"/>
          <p:cNvSpPr txBox="1"/>
          <p:nvPr>
            <p:ph idx="4294967295" type="ctrTitle"/>
          </p:nvPr>
        </p:nvSpPr>
        <p:spPr>
          <a:xfrm>
            <a:off x="3608387" y="293687"/>
            <a:ext cx="5376900" cy="9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МИХАИЛ </a:t>
            </a:r>
            <a:r>
              <a:rPr b="1" i="0" lang="en-US" sz="3600" u="none" cap="none" strike="noStrike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МАЛЫШЕВ </a:t>
            </a:r>
            <a:endParaRPr i="0" sz="1400" u="none" cap="none" strike="noStrik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3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00">
                <a:latin typeface="Old Standard TT"/>
                <a:ea typeface="Old Standard TT"/>
                <a:cs typeface="Old Standard TT"/>
                <a:sym typeface="Old Standard TT"/>
              </a:rPr>
              <a:t>Что подозрительного будет именно </a:t>
            </a:r>
            <a:r>
              <a:rPr b="1" lang="en-US" sz="4300" u="sng">
                <a:latin typeface="Old Standard TT"/>
                <a:ea typeface="Old Standard TT"/>
                <a:cs typeface="Old Standard TT"/>
                <a:sym typeface="Old Standard TT"/>
              </a:rPr>
              <a:t>в</a:t>
            </a:r>
            <a:r>
              <a:rPr lang="en-US" sz="4300">
                <a:latin typeface="Old Standard TT"/>
                <a:ea typeface="Old Standard TT"/>
                <a:cs typeface="Old Standard TT"/>
                <a:sym typeface="Old Standard TT"/>
              </a:rPr>
              <a:t> </a:t>
            </a:r>
            <a:r>
              <a:rPr b="1" lang="en-US" sz="4300" u="sng">
                <a:latin typeface="Old Standard TT"/>
                <a:ea typeface="Old Standard TT"/>
                <a:cs typeface="Old Standard TT"/>
                <a:sym typeface="Old Standard TT"/>
              </a:rPr>
              <a:t>действиях </a:t>
            </a:r>
            <a:r>
              <a:rPr lang="en-US" sz="4300">
                <a:latin typeface="Old Standard TT"/>
                <a:ea typeface="Old Standard TT"/>
                <a:cs typeface="Old Standard TT"/>
                <a:sym typeface="Old Standard TT"/>
              </a:rPr>
              <a:t>налогоплательщика?</a:t>
            </a:r>
            <a:endParaRPr sz="43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4"/>
          <p:cNvSpPr txBox="1"/>
          <p:nvPr>
            <p:ph idx="1" type="body"/>
          </p:nvPr>
        </p:nvSpPr>
        <p:spPr>
          <a:xfrm>
            <a:off x="311700" y="168250"/>
            <a:ext cx="8520600" cy="436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 u="sng">
                <a:latin typeface="Old Standard TT"/>
                <a:ea typeface="Old Standard TT"/>
                <a:cs typeface="Old Standard TT"/>
                <a:sym typeface="Old Standard TT"/>
              </a:rPr>
              <a:t>Компания игнорирует</a:t>
            </a:r>
            <a:r>
              <a:rPr lang="en-US" sz="2600">
                <a:latin typeface="Old Standard TT"/>
                <a:ea typeface="Old Standard TT"/>
                <a:cs typeface="Old Standard TT"/>
                <a:sym typeface="Old Standard TT"/>
              </a:rPr>
              <a:t> требования и запросы инспекции</a:t>
            </a:r>
            <a:endParaRPr sz="26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 u="sng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9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Сдается </a:t>
            </a:r>
            <a:r>
              <a:rPr b="1" lang="en-US" sz="3900" u="sng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много </a:t>
            </a:r>
            <a:r>
              <a:rPr lang="en-US" sz="39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уточненных налоговых деклараций</a:t>
            </a:r>
            <a:endParaRPr sz="39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Если после корректировки декларации по НДС </a:t>
            </a:r>
            <a:r>
              <a:rPr b="1" lang="en-US" sz="3600" u="sng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не корректируется налоговая отчетность</a:t>
            </a:r>
            <a:r>
              <a:rPr lang="en-US" sz="3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по прибыли</a:t>
            </a:r>
            <a:endParaRPr sz="20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/>
          <p:nvPr>
            <p:ph idx="1" type="body"/>
          </p:nvPr>
        </p:nvSpPr>
        <p:spPr>
          <a:xfrm>
            <a:off x="311700" y="1536325"/>
            <a:ext cx="8520600" cy="241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подготовиться к налоговой проверке?</a:t>
            </a:r>
            <a:endParaRPr b="1" sz="3900" u="sng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8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35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Надо знать, что ищут проверяющие, на что обращают внимание</a:t>
            </a:r>
            <a:endParaRPr sz="19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9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 u="sng">
                <a:latin typeface="Times New Roman"/>
                <a:ea typeface="Times New Roman"/>
                <a:cs typeface="Times New Roman"/>
                <a:sym typeface="Times New Roman"/>
              </a:rPr>
              <a:t>Любой </a:t>
            </a: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государственный, муниципальный орган перед </a:t>
            </a:r>
            <a:r>
              <a:rPr b="1" lang="en-US" sz="3600" u="sng">
                <a:latin typeface="Times New Roman"/>
                <a:ea typeface="Times New Roman"/>
                <a:cs typeface="Times New Roman"/>
                <a:sym typeface="Times New Roman"/>
              </a:rPr>
              <a:t>любой </a:t>
            </a: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проверкой 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 u="sng">
                <a:latin typeface="Times New Roman"/>
                <a:ea typeface="Times New Roman"/>
                <a:cs typeface="Times New Roman"/>
                <a:sym typeface="Times New Roman"/>
              </a:rPr>
              <a:t>собирает информацию </a:t>
            </a:r>
            <a:endParaRPr b="1" sz="3600" u="sng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0"/>
          <p:cNvSpPr txBox="1"/>
          <p:nvPr>
            <p:ph type="title"/>
          </p:nvPr>
        </p:nvSpPr>
        <p:spPr>
          <a:xfrm>
            <a:off x="311700" y="1637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 u="sng">
                <a:latin typeface="Times New Roman"/>
                <a:ea typeface="Times New Roman"/>
                <a:cs typeface="Times New Roman"/>
                <a:sym typeface="Times New Roman"/>
              </a:rPr>
              <a:t>Предпроверочный анализ</a:t>
            </a:r>
            <a:endParaRPr b="1" sz="3600" u="sng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3" name="Google Shape;163;p30"/>
          <p:cNvSpPr txBox="1"/>
          <p:nvPr>
            <p:ph idx="1" type="body"/>
          </p:nvPr>
        </p:nvSpPr>
        <p:spPr>
          <a:xfrm>
            <a:off x="311700" y="873150"/>
            <a:ext cx="83145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Font typeface="Times New Roman"/>
              <a:buChar char="-"/>
            </a:pPr>
            <a:r>
              <a:rPr lang="en-US" sz="3000" u="sng">
                <a:latin typeface="Times New Roman"/>
                <a:ea typeface="Times New Roman"/>
                <a:cs typeface="Times New Roman"/>
                <a:sym typeface="Times New Roman"/>
              </a:rPr>
              <a:t>Основные сведения</a:t>
            </a:r>
            <a:r>
              <a:rPr lang="en-US" sz="3000">
                <a:latin typeface="Times New Roman"/>
                <a:ea typeface="Times New Roman"/>
                <a:cs typeface="Times New Roman"/>
                <a:sym typeface="Times New Roman"/>
              </a:rPr>
              <a:t> (дата регистрации, учредители, </a:t>
            </a:r>
            <a:r>
              <a:rPr lang="en-US" sz="3000">
                <a:latin typeface="Times New Roman"/>
                <a:ea typeface="Times New Roman"/>
                <a:cs typeface="Times New Roman"/>
                <a:sym typeface="Times New Roman"/>
              </a:rPr>
              <a:t>бенефициары</a:t>
            </a:r>
            <a:r>
              <a:rPr lang="en-US" sz="3000">
                <a:latin typeface="Times New Roman"/>
                <a:ea typeface="Times New Roman"/>
                <a:cs typeface="Times New Roman"/>
                <a:sym typeface="Times New Roman"/>
              </a:rPr>
              <a:t>, взаимозависимые лица, состав имущества всех этих лиц)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Font typeface="Times New Roman"/>
              <a:buChar char="-"/>
            </a:pPr>
            <a:r>
              <a:rPr lang="en-US" sz="3000" u="sng">
                <a:latin typeface="Times New Roman"/>
                <a:ea typeface="Times New Roman"/>
                <a:cs typeface="Times New Roman"/>
                <a:sym typeface="Times New Roman"/>
              </a:rPr>
              <a:t>Сведения о проведенных мероприятиях налогового контроля</a:t>
            </a:r>
            <a:r>
              <a:rPr lang="en-US" sz="3000">
                <a:latin typeface="Times New Roman"/>
                <a:ea typeface="Times New Roman"/>
                <a:cs typeface="Times New Roman"/>
                <a:sym typeface="Times New Roman"/>
              </a:rPr>
              <a:t> (все прошлые налоговые проверки, данные из банков по движению р/с, информация о встречных проверках контрагентов)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1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latin typeface="Times New Roman"/>
                <a:ea typeface="Times New Roman"/>
                <a:cs typeface="Times New Roman"/>
                <a:sym typeface="Times New Roman"/>
              </a:rPr>
              <a:t>Откуда взять всю эту информацию?</a:t>
            </a:r>
            <a:endParaRPr sz="4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2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 u="sng">
                <a:latin typeface="Times New Roman"/>
                <a:ea typeface="Times New Roman"/>
                <a:cs typeface="Times New Roman"/>
                <a:sym typeface="Times New Roman"/>
              </a:rPr>
              <a:t>Системы Fira.Pro и СПАРК. </a:t>
            </a:r>
            <a:endParaRPr b="1" sz="3600" u="sng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С их помощью устанавливаются связи субъектов через учредителей, руководителей, адреса, интернет сайты и номера телефонов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idx="1" type="body"/>
          </p:nvPr>
        </p:nvSpPr>
        <p:spPr>
          <a:xfrm>
            <a:off x="311150" y="74612"/>
            <a:ext cx="8521700" cy="44942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i="0" lang="en-US" sz="3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План:</a:t>
            </a:r>
            <a:endParaRPr/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Char char="-"/>
            </a:pPr>
            <a:r>
              <a:rPr b="1" lang="en-US" sz="2400">
                <a:latin typeface="Times New Roman"/>
                <a:ea typeface="Times New Roman"/>
                <a:cs typeface="Times New Roman"/>
                <a:sym typeface="Times New Roman"/>
              </a:rPr>
              <a:t>Налоговые проверки</a:t>
            </a:r>
            <a:r>
              <a:rPr b="1" i="0" lang="en-US" sz="2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b="1" i="0" sz="240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Char char="-"/>
            </a:pPr>
            <a:r>
              <a:rPr b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Имущественная ответственность руководителя;</a:t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Char char="-"/>
            </a:pPr>
            <a:r>
              <a:rPr b="1" lang="en-US" sz="2400">
                <a:latin typeface="Times New Roman"/>
                <a:ea typeface="Times New Roman"/>
                <a:cs typeface="Times New Roman"/>
                <a:sym typeface="Times New Roman"/>
              </a:rPr>
              <a:t>Алгоритмы поведения при налоговых проверках.</a:t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i="0" sz="240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i="0" sz="240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3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Открытые источники, в которых ищут упоминания о: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9" name="Google Shape;179;p33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Font typeface="Times New Roman"/>
              <a:buChar char="-"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«Группе компаний ...», «Президенте группы компаний ...», «Холдинге ...»;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Font typeface="Times New Roman"/>
              <a:buChar char="-"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Размере выручки, прибыли, вложений в имущество;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4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информация от банков по </a:t>
            </a:r>
            <a:r>
              <a:rPr b="1" lang="en-US" sz="3600" u="sng">
                <a:latin typeface="Times New Roman"/>
                <a:ea typeface="Times New Roman"/>
                <a:cs typeface="Times New Roman"/>
                <a:sym typeface="Times New Roman"/>
              </a:rPr>
              <a:t>IP и MAC адресам</a:t>
            </a: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, которые фиксируются кредитной организацией при каждом входе клиента в интернет-банк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5"/>
          <p:cNvSpPr txBox="1"/>
          <p:nvPr>
            <p:ph type="title"/>
          </p:nvPr>
        </p:nvSpPr>
        <p:spPr>
          <a:xfrm>
            <a:off x="311700" y="1503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 u="sng">
                <a:latin typeface="Old Standard TT"/>
                <a:ea typeface="Old Standard TT"/>
                <a:cs typeface="Old Standard TT"/>
                <a:sym typeface="Old Standard TT"/>
              </a:rPr>
              <a:t>Советы налогоплательщикам:</a:t>
            </a:r>
            <a:endParaRPr b="1" sz="3000" u="sng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190" name="Google Shape;190;p35"/>
          <p:cNvSpPr txBox="1"/>
          <p:nvPr>
            <p:ph idx="1" type="body"/>
          </p:nvPr>
        </p:nvSpPr>
        <p:spPr>
          <a:xfrm>
            <a:off x="311700" y="897425"/>
            <a:ext cx="8520600" cy="367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Old Standard TT"/>
                <a:ea typeface="Old Standard TT"/>
                <a:cs typeface="Old Standard TT"/>
                <a:sym typeface="Old Standard TT"/>
              </a:rPr>
              <a:t>1) Налоговый (экспресс) аудит (поиск налоговых выгод, переплат);</a:t>
            </a:r>
            <a:endParaRPr sz="24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Old Standard TT"/>
                <a:ea typeface="Old Standard TT"/>
                <a:cs typeface="Old Standard TT"/>
                <a:sym typeface="Old Standard TT"/>
              </a:rPr>
              <a:t>2) Выявление взаимозависимости (корпоративный аудит);</a:t>
            </a:r>
            <a:endParaRPr sz="24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Old Standard TT"/>
                <a:ea typeface="Old Standard TT"/>
                <a:cs typeface="Old Standard TT"/>
                <a:sym typeface="Old Standard TT"/>
              </a:rPr>
              <a:t>3) Не хранить лишних бумаг (уборка в помещении, на рабочем столе, в компьютере, мусорных корзинах…);</a:t>
            </a:r>
            <a:endParaRPr sz="24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Old Standard TT"/>
                <a:ea typeface="Old Standard TT"/>
                <a:cs typeface="Old Standard TT"/>
                <a:sym typeface="Old Standard TT"/>
              </a:rPr>
              <a:t>Не уничтожать нужных документов (например - доказательства просроченной и списанной дебиторской задолженности)</a:t>
            </a:r>
            <a:endParaRPr sz="24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6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3000" u="sng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Советы налогоплательщикам:</a:t>
            </a:r>
            <a:endParaRPr/>
          </a:p>
        </p:txBody>
      </p:sp>
      <p:sp>
        <p:nvSpPr>
          <p:cNvPr id="196" name="Google Shape;196;p36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Юридическое сопровождение проверки (соглашение с адвокатом, договор с консультантом);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Инструктаж производственного персонала;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ld Standard TT"/>
              <a:buChar char="-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как давать пояснения налоговому органу;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ld Standard TT"/>
              <a:buChar char="-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как предоставлять документы (оригиналы);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ld Standard TT"/>
              <a:buChar char="-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как заверять копии;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ld Standard TT"/>
              <a:buChar char="-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оформление полномочий на представительство;</a:t>
            </a:r>
            <a:endParaRPr sz="24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7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 u="sng">
                <a:latin typeface="Old Standard TT"/>
                <a:ea typeface="Old Standard TT"/>
                <a:cs typeface="Old Standard TT"/>
                <a:sym typeface="Old Standard TT"/>
              </a:rPr>
              <a:t>Модуль 2</a:t>
            </a:r>
            <a:endParaRPr b="1" sz="3600" u="sng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 u="sng">
                <a:latin typeface="Old Standard TT"/>
                <a:ea typeface="Old Standard TT"/>
                <a:cs typeface="Old Standard TT"/>
                <a:sym typeface="Old Standard TT"/>
              </a:rPr>
              <a:t>Имущественная ответственность руководителя</a:t>
            </a:r>
            <a:endParaRPr b="1" sz="3600" u="sng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8"/>
          <p:cNvSpPr txBox="1"/>
          <p:nvPr>
            <p:ph idx="1" type="body"/>
          </p:nvPr>
        </p:nvSpPr>
        <p:spPr>
          <a:xfrm>
            <a:off x="311700" y="562075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latin typeface="Times New Roman"/>
                <a:ea typeface="Times New Roman"/>
                <a:cs typeface="Times New Roman"/>
                <a:sym typeface="Times New Roman"/>
              </a:rPr>
              <a:t>Данные за 4 года (2 кв. 2019 г. в сравнении с 4 кв. 2015 г.) </a:t>
            </a:r>
            <a:endParaRPr b="1"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Число привлеченных к субсидиарной ответственности - 1621 человек, </a:t>
            </a:r>
            <a:r>
              <a:rPr b="1" lang="en-US" sz="2100">
                <a:latin typeface="Times New Roman"/>
                <a:ea typeface="Times New Roman"/>
                <a:cs typeface="Times New Roman"/>
                <a:sym typeface="Times New Roman"/>
              </a:rPr>
              <a:t>рост в 3,6 раза</a:t>
            </a: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Числа удовлетворенных заявлений по субсидиарной ответственности - 418, </a:t>
            </a:r>
            <a:r>
              <a:rPr b="1" lang="en-US" sz="2100">
                <a:latin typeface="Times New Roman"/>
                <a:ea typeface="Times New Roman"/>
                <a:cs typeface="Times New Roman"/>
                <a:sym typeface="Times New Roman"/>
              </a:rPr>
              <a:t>рост в 23 раза</a:t>
            </a: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Размер субсидиарной ответственности - 79,5 млрд. руб., </a:t>
            </a:r>
            <a:r>
              <a:rPr b="1" lang="en-US" sz="2100">
                <a:latin typeface="Times New Roman"/>
                <a:ea typeface="Times New Roman"/>
                <a:cs typeface="Times New Roman"/>
                <a:sym typeface="Times New Roman"/>
              </a:rPr>
              <a:t>рост в 25 раз</a:t>
            </a: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Также, в 4 кв. 2018 года, кредиторы и суды взыскали 182,9 млрд. руб., с 738 контролирующих лиц.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" name="Google Shape;211;p39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{905288B6-94C0-47BE-B3E0-32BA87907A69}</a:tableStyleId>
              </a:tblPr>
              <a:tblGrid>
                <a:gridCol w="2112325"/>
                <a:gridCol w="760875"/>
                <a:gridCol w="760875"/>
                <a:gridCol w="794950"/>
                <a:gridCol w="794950"/>
                <a:gridCol w="749525"/>
                <a:gridCol w="749525"/>
                <a:gridCol w="794950"/>
                <a:gridCol w="794950"/>
                <a:gridCol w="772225"/>
              </a:tblGrid>
              <a:tr h="484225">
                <a:tc gridSpan="10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100"/>
                        <a:t>Субсидиарная ответственность</a:t>
                      </a:r>
                      <a:endParaRPr b="1" sz="1100"/>
                    </a:p>
                  </a:txBody>
                  <a:tcPr marT="47625" marB="47625" marR="95250" marL="95250"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  <a:tc hMerge="1"/>
                <a:tc hMerge="1"/>
                <a:tc hMerge="1"/>
                <a:tc hMerge="1"/>
                <a:tc hMerge="1"/>
              </a:tr>
              <a:tr h="7966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100"/>
                        <a:t>Заявления о привлечении к субсидиарной ответственности</a:t>
                      </a:r>
                      <a:endParaRPr b="1" sz="1100"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100"/>
                        <a:t>I кв. 2017</a:t>
                      </a:r>
                      <a:endParaRPr b="1" sz="1100"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100"/>
                        <a:t>II кв. 2017</a:t>
                      </a:r>
                      <a:endParaRPr b="1" sz="1100"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100"/>
                        <a:t>III кв. 2017</a:t>
                      </a:r>
                      <a:endParaRPr b="1" sz="1100"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100"/>
                        <a:t>IV кв. 2017</a:t>
                      </a:r>
                      <a:endParaRPr b="1" sz="1100"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100"/>
                        <a:t>I кв. 2018</a:t>
                      </a:r>
                      <a:endParaRPr b="1" sz="1100"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100"/>
                        <a:t>II кв. 2018</a:t>
                      </a:r>
                      <a:endParaRPr b="1" sz="1100"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100"/>
                        <a:t>III кв. 2018</a:t>
                      </a:r>
                      <a:endParaRPr b="1" sz="1100"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100"/>
                        <a:t>IV кв. 2018</a:t>
                      </a:r>
                      <a:endParaRPr b="1" sz="1100"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100"/>
                        <a:t>I кв. 2019</a:t>
                      </a:r>
                      <a:endParaRPr b="1" sz="1100"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311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Подано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745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871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938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1098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1170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1291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1431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1215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1046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311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Удовлетворено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156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172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171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293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280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381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422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548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430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341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Доля удовлетворенных, %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21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20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18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27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24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30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29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45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41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372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Размер ответственности, млрд руб.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23,3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19,1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22,2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38,6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25,6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37,3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84,5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182,9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/>
                        <a:t>75,39</a:t>
                      </a:r>
                      <a:endParaRPr/>
                    </a:p>
                  </a:txBody>
                  <a:tcPr marT="47625" marB="47625" marR="95250" marL="95250">
                    <a:lnL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0"/>
          <p:cNvSpPr txBox="1"/>
          <p:nvPr>
            <p:ph idx="1" type="body"/>
          </p:nvPr>
        </p:nvSpPr>
        <p:spPr>
          <a:xfrm>
            <a:off x="311700" y="384950"/>
            <a:ext cx="8520600" cy="418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4450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 2019 году прирост составил 20%, в 2020 – 8,7%, в 1 полугодии 2021 – 10%</a:t>
            </a:r>
            <a:r>
              <a:rPr lang="en-US" sz="1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. На сегодняшний день, заявления о привлечении к субсидиарной ответственности подаются в большинстве дел о банкротстве.</a:t>
            </a:r>
            <a:endParaRPr sz="16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44450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Судебных актов о привлечении к субсидиарной ответственности соответственно тоже становится больше. </a:t>
            </a:r>
            <a:r>
              <a:rPr b="1" lang="en-US" sz="1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Соотношение удовлетворенных и отказных заявлений выровнялось – примерно 50 на 50, при этом сумма, взысканная с виновных лиц, выросла с 3,1 млрд.руб. в 2015 году до 440,5 млрд.руб. в 2019.</a:t>
            </a:r>
            <a:r>
              <a:rPr lang="en-US" sz="1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С учетом темпов роста, 2021 год может побить этот рекорд.</a:t>
            </a:r>
            <a:endParaRPr sz="16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44450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Максимальное значение суммы субсидиарной ответственности в одной процедуре – </a:t>
            </a:r>
            <a:r>
              <a:rPr b="1" lang="en-US" sz="1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41,5 млрд.руб.</a:t>
            </a:r>
            <a:r>
              <a:rPr lang="en-US" sz="1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[1], предыдущий рекорд – 39,6 млрд.руб.[2].</a:t>
            </a:r>
            <a:endParaRPr sz="16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[1]</a:t>
            </a:r>
            <a:r>
              <a:rPr lang="en-US" sz="1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А40-133735/15</a:t>
            </a:r>
            <a:endParaRPr sz="13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[2]</a:t>
            </a:r>
            <a:r>
              <a:rPr lang="en-US" sz="1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А40-1253/17 </a:t>
            </a:r>
            <a:endParaRPr sz="13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179999" lvl="0" mar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3000">
                <a:solidFill>
                  <a:srgbClr val="9A0A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 кого взыскать убытки юридического лица?</a:t>
            </a:r>
            <a:endParaRPr sz="35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311700" y="75455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2500">
                <a:latin typeface="Times New Roman"/>
                <a:ea typeface="Times New Roman"/>
                <a:cs typeface="Times New Roman"/>
                <a:sym typeface="Times New Roman"/>
              </a:rPr>
              <a:t>В случае привлечения юридического лица к публично-правовой ответственности (налоговой, административной и т.п.) по причине недобросовестного и (или) неразумного поведения директора </a:t>
            </a:r>
            <a:r>
              <a:rPr lang="en-US" sz="2500">
                <a:latin typeface="Times New Roman"/>
                <a:ea typeface="Times New Roman"/>
                <a:cs typeface="Times New Roman"/>
                <a:sym typeface="Times New Roman"/>
              </a:rPr>
              <a:t>понесенные в результате этого</a:t>
            </a:r>
            <a:r>
              <a:rPr lang="en-US" sz="2500">
                <a:solidFill>
                  <a:srgbClr val="3F3F3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lang="en-US" sz="2500">
                <a:solidFill>
                  <a:srgbClr val="9A0A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убытки юридического лица могут быть взысканы с директора</a:t>
            </a:r>
            <a:r>
              <a:rPr lang="en-US" sz="2500">
                <a:latin typeface="Times New Roman"/>
                <a:ea typeface="Times New Roman"/>
                <a:cs typeface="Times New Roman"/>
                <a:sym typeface="Times New Roman"/>
              </a:rPr>
              <a:t> (пункт 4)</a:t>
            </a:r>
            <a:r>
              <a:rPr lang="en-US" sz="2500">
                <a:solidFill>
                  <a:srgbClr val="4E4D5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en-US" sz="2500">
                <a:solidFill>
                  <a:srgbClr val="3F3F3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500">
                <a:latin typeface="Times New Roman"/>
                <a:ea typeface="Times New Roman"/>
                <a:cs typeface="Times New Roman"/>
                <a:sym typeface="Times New Roman"/>
              </a:rPr>
              <a:t>Основание </a:t>
            </a:r>
            <a:r>
              <a:rPr lang="en-US" sz="2500">
                <a:solidFill>
                  <a:srgbClr val="3F3F3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</a:t>
            </a:r>
            <a:r>
              <a:rPr b="1" lang="en-US" sz="2500" u="sng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ч.3 ст. 53 ГК РФ.</a:t>
            </a:r>
            <a:endParaRPr sz="19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1160925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Модуль 1</a:t>
            </a:r>
            <a:endParaRPr b="1"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Налоговые проверки</a:t>
            </a:r>
            <a:endParaRPr b="1"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Индикаторы налоговой проверки. Отбор компаний для проверок</a:t>
            </a:r>
            <a:endParaRPr sz="25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311700" y="470500"/>
            <a:ext cx="8520600" cy="409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Институт субсидиарной ответственности контролирующих должника лиц регулируют два основных документа: Закон о банкротстве (</a:t>
            </a:r>
            <a:r>
              <a:rPr lang="en-US" sz="2100" u="sng"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гл. III.2</a:t>
            </a: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) и</a:t>
            </a:r>
            <a:r>
              <a:rPr lang="en-US" sz="2100"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 </a:t>
            </a:r>
            <a:r>
              <a:rPr lang="en-US" sz="2100" u="sng"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постановление Пленума ВС № 53</a:t>
            </a: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Последнее также предусматривает возможность применения глав </a:t>
            </a:r>
            <a:r>
              <a:rPr lang="en-US" sz="2100" u="sng"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25</a:t>
            </a: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 и</a:t>
            </a:r>
            <a:r>
              <a:rPr lang="en-US" sz="2100"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7"/>
              </a:rPr>
              <a:t> </a:t>
            </a:r>
            <a:r>
              <a:rPr lang="en-US" sz="2100" u="sng">
                <a:latin typeface="Times New Roman"/>
                <a:ea typeface="Times New Roman"/>
                <a:cs typeface="Times New Roman"/>
                <a:sym typeface="Times New Roman"/>
                <a:hlinkClick r:id="rId8"/>
              </a:rPr>
              <a:t>59</a:t>
            </a: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 ГК об ответственности за нарушение обязательств и об обязательствах вследствие причинения вреда при рассмотрении заявлений о привлечении к субсидиарной ответственности (</a:t>
            </a:r>
            <a:r>
              <a:rPr lang="en-US" sz="2100" u="sng">
                <a:latin typeface="Times New Roman"/>
                <a:ea typeface="Times New Roman"/>
                <a:cs typeface="Times New Roman"/>
                <a:sym typeface="Times New Roman"/>
                <a:hlinkClick r:id="rId9"/>
              </a:rPr>
              <a:t>п. 2 постановления Пленума ВС № 53</a:t>
            </a: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).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4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Old Standard TT"/>
                <a:ea typeface="Old Standard TT"/>
                <a:cs typeface="Old Standard TT"/>
                <a:sym typeface="Old Standard TT"/>
              </a:rPr>
              <a:t>Могут привлечь в любой время</a:t>
            </a:r>
            <a:endParaRPr sz="30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237" name="Google Shape;237;p44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Old Standard TT"/>
                <a:ea typeface="Old Standard TT"/>
                <a:cs typeface="Old Standard TT"/>
                <a:sym typeface="Old Standard TT"/>
              </a:rPr>
              <a:t>конкурсные кредиторы вправе обратиться с заявлением о привлечении лица к субсидиарной ответственности </a:t>
            </a:r>
            <a:r>
              <a:rPr b="1" lang="en-US" sz="3000" u="sng">
                <a:latin typeface="Old Standard TT"/>
                <a:ea typeface="Old Standard TT"/>
                <a:cs typeface="Old Standard TT"/>
                <a:sym typeface="Old Standard TT"/>
              </a:rPr>
              <a:t>в ходе любой процедуры</a:t>
            </a:r>
            <a:r>
              <a:rPr lang="en-US" sz="3000">
                <a:latin typeface="Old Standard TT"/>
                <a:ea typeface="Old Standard TT"/>
                <a:cs typeface="Old Standard TT"/>
                <a:sym typeface="Old Standard TT"/>
              </a:rPr>
              <a:t>, применяемой в деле о банкротстве, </a:t>
            </a:r>
            <a:r>
              <a:rPr b="1" lang="en-US" sz="3000" u="sng">
                <a:latin typeface="Old Standard TT"/>
                <a:ea typeface="Old Standard TT"/>
                <a:cs typeface="Old Standard TT"/>
                <a:sym typeface="Old Standard TT"/>
              </a:rPr>
              <a:t>а также вне рамок дела о банкротстве</a:t>
            </a:r>
            <a:r>
              <a:rPr lang="en-US" sz="3000">
                <a:latin typeface="Old Standard TT"/>
                <a:ea typeface="Old Standard TT"/>
                <a:cs typeface="Old Standard TT"/>
                <a:sym typeface="Old Standard TT"/>
              </a:rPr>
              <a:t> в порядке искового производства (ст. 61.14, 61.19, 61.20 закона о банкротстве)</a:t>
            </a:r>
            <a:endParaRPr sz="30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5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Old Standard TT"/>
                <a:ea typeface="Old Standard TT"/>
                <a:cs typeface="Old Standard TT"/>
                <a:sym typeface="Old Standard TT"/>
              </a:rPr>
              <a:t>Надо доказывать свою невиновность</a:t>
            </a:r>
            <a:endParaRPr sz="30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243" name="Google Shape;243;p45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Old Standard TT"/>
                <a:ea typeface="Old Standard TT"/>
                <a:cs typeface="Old Standard TT"/>
                <a:sym typeface="Old Standard TT"/>
              </a:rPr>
              <a:t>Постановление Арбитражного суда Московского округа от 01.10.2019 № Ф05-16157/2019 по делу № А41-2077/2019</a:t>
            </a:r>
            <a:endParaRPr sz="30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Old Standard TT"/>
                <a:ea typeface="Old Standard TT"/>
                <a:cs typeface="Old Standard TT"/>
                <a:sym typeface="Old Standard TT"/>
              </a:rPr>
              <a:t>“</a:t>
            </a:r>
            <a:r>
              <a:rPr i="1" lang="en-US" sz="3000">
                <a:latin typeface="Old Standard TT"/>
                <a:ea typeface="Old Standard TT"/>
                <a:cs typeface="Old Standard TT"/>
                <a:sym typeface="Old Standard TT"/>
              </a:rPr>
              <a:t>Именно директор и учредитель обязаны доказать, что их действия оправданы стандартной хозяйственной деятельностью</a:t>
            </a:r>
            <a:r>
              <a:rPr lang="en-US" sz="3000">
                <a:latin typeface="Old Standard TT"/>
                <a:ea typeface="Old Standard TT"/>
                <a:cs typeface="Old Standard TT"/>
                <a:sym typeface="Old Standard TT"/>
              </a:rPr>
              <a:t>.”</a:t>
            </a:r>
            <a:endParaRPr sz="30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6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Old Standard TT"/>
                <a:ea typeface="Old Standard TT"/>
                <a:cs typeface="Old Standard TT"/>
                <a:sym typeface="Old Standard TT"/>
              </a:rPr>
              <a:t>Свалить все на “номинала” не получится</a:t>
            </a:r>
            <a:endParaRPr sz="30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249" name="Google Shape;249;p46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Постановление Арбитражного суда Западно-Сибирского округа от 16.09.2019 № Ф04-3095/2019</a:t>
            </a:r>
            <a:endParaRPr sz="20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000">
                <a:latin typeface="Old Standard TT"/>
                <a:ea typeface="Old Standard TT"/>
                <a:cs typeface="Old Standard TT"/>
                <a:sym typeface="Old Standard TT"/>
              </a:rPr>
              <a:t>“</a:t>
            </a:r>
            <a:r>
              <a:rPr i="1" lang="en-US" sz="2000">
                <a:latin typeface="Old Standard TT"/>
                <a:ea typeface="Old Standard TT"/>
                <a:cs typeface="Old Standard TT"/>
                <a:sym typeface="Old Standard TT"/>
              </a:rPr>
              <a:t>привлечение к ответственности только номинального руководителя</a:t>
            </a:r>
            <a:endParaRPr i="1" sz="20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000">
                <a:latin typeface="Old Standard TT"/>
                <a:ea typeface="Old Standard TT"/>
                <a:cs typeface="Old Standard TT"/>
                <a:sym typeface="Old Standard TT"/>
              </a:rPr>
              <a:t>должника не может быть признано направленным на защиту имущественных интересов кредиторов в силу явной  проблематичности реального взыскания денежных средств с лица, не получавшего серьёзной экономической выгоды от деятельности формально возглавляемой им организации”</a:t>
            </a:r>
            <a:endParaRPr i="1" sz="20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7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Old Standard TT"/>
                <a:ea typeface="Old Standard TT"/>
                <a:cs typeface="Old Standard TT"/>
                <a:sym typeface="Old Standard TT"/>
              </a:rPr>
              <a:t>Могут привлечь и главного бухгалтера</a:t>
            </a:r>
            <a:endParaRPr sz="30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255" name="Google Shape;255;p47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Old Standard TT"/>
                <a:ea typeface="Old Standard TT"/>
                <a:cs typeface="Old Standard TT"/>
                <a:sym typeface="Old Standard TT"/>
              </a:rPr>
              <a:t>Постановление Арбитражного суда Московского округа от 01.08.2019 № Ф05-5515/2018</a:t>
            </a:r>
            <a:endParaRPr sz="30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8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latin typeface="Times New Roman"/>
                <a:ea typeface="Times New Roman"/>
                <a:cs typeface="Times New Roman"/>
                <a:sym typeface="Times New Roman"/>
              </a:rPr>
              <a:t>Неправильно дробление - одно из оснований привлечения к субсидиарной ответственности</a:t>
            </a:r>
            <a:endParaRPr sz="33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9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latin typeface="Times New Roman"/>
                <a:ea typeface="Times New Roman"/>
                <a:cs typeface="Times New Roman"/>
                <a:sym typeface="Times New Roman"/>
              </a:rPr>
              <a:t>КТО МОЖЕТ БЫТЬ ПРИВЛЕЧЕН К СУБСИДИАРНОЙ ОТВЕТСТВЕННОСТИ</a:t>
            </a:r>
            <a:endParaRPr sz="3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50"/>
          <p:cNvSpPr txBox="1"/>
          <p:nvPr>
            <p:ph idx="1" type="body"/>
          </p:nvPr>
        </p:nvSpPr>
        <p:spPr>
          <a:xfrm>
            <a:off x="311700" y="737850"/>
            <a:ext cx="8520600" cy="383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latin typeface="Times New Roman"/>
                <a:ea typeface="Times New Roman"/>
                <a:cs typeface="Times New Roman"/>
                <a:sym typeface="Times New Roman"/>
              </a:rPr>
              <a:t>Учредители компании-должника;</a:t>
            </a:r>
            <a:endParaRPr sz="2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latin typeface="Times New Roman"/>
                <a:ea typeface="Times New Roman"/>
                <a:cs typeface="Times New Roman"/>
                <a:sym typeface="Times New Roman"/>
              </a:rPr>
              <a:t>Руководитель организации (директор, главный бухгалтер и т.д.);</a:t>
            </a:r>
            <a:endParaRPr sz="2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latin typeface="Times New Roman"/>
                <a:ea typeface="Times New Roman"/>
                <a:cs typeface="Times New Roman"/>
                <a:sym typeface="Times New Roman"/>
              </a:rPr>
              <a:t>Члены органов управления компании-должника;</a:t>
            </a:r>
            <a:endParaRPr sz="2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latin typeface="Times New Roman"/>
                <a:ea typeface="Times New Roman"/>
                <a:cs typeface="Times New Roman"/>
                <a:sym typeface="Times New Roman"/>
              </a:rPr>
              <a:t>Собственник имущества компании-должника;</a:t>
            </a:r>
            <a:endParaRPr sz="2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latin typeface="Times New Roman"/>
                <a:ea typeface="Times New Roman"/>
                <a:cs typeface="Times New Roman"/>
                <a:sym typeface="Times New Roman"/>
              </a:rPr>
              <a:t>Председатель ликвидационной комиссии;</a:t>
            </a:r>
            <a:endParaRPr sz="2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latin typeface="Times New Roman"/>
                <a:ea typeface="Times New Roman"/>
                <a:cs typeface="Times New Roman"/>
                <a:sym typeface="Times New Roman"/>
              </a:rPr>
              <a:t>Контролирующие органы компании-должника.</a:t>
            </a:r>
            <a:endParaRPr sz="2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1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Борьба с новыми схемами ухода недобросовестных руководителей от ответственности</a:t>
            </a:r>
            <a:endParaRPr b="1"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2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деле № А40-234725/2015 суды разобрались с интересной схемой: общество, скрыв от налогового органа размеры своей кредиторской задолженности, присоединилось к другому обществу, прекратив свое существование. Крупные долги, перешедшие к правопреемнику, стали причиной его последующего банкротства.</a:t>
            </a:r>
            <a:endParaRPr sz="25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Кто имел опыт с беспределом </a:t>
            </a:r>
            <a:endParaRPr b="1"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налоговых инспекторов?</a:t>
            </a:r>
            <a:endParaRPr b="1"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3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Суд привлек к ответственности по долгам банкрота бывшего генерального директора присоединившегося общества, поскольку именно сокрытие реальной хозяйственной ситуации и представление директором в налоговый орган недостоверной информации повлекли за собой банкротство правопреемника общества (</a:t>
            </a:r>
            <a:r>
              <a:rPr lang="en-US" sz="2100" u="sng"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постановление АС Московского округа от 28.01.2019 по делу № А40-234725/2015</a:t>
            </a: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).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4"/>
          <p:cNvSpPr txBox="1"/>
          <p:nvPr>
            <p:ph idx="1" type="body"/>
          </p:nvPr>
        </p:nvSpPr>
        <p:spPr>
          <a:xfrm>
            <a:off x="311700" y="641600"/>
            <a:ext cx="8520600" cy="392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деле № А40-178997/14 бывший генеральный директор должника в преддверии банкротства перевел весь свой бизнес (работников, товар, денежные средства и производственные мощности) с должника на новое общество с аналогичным названием. </a:t>
            </a:r>
            <a:endParaRPr sz="2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Вина директора и причинно-следственная связь между его действиями и наступлением последствий в виде банкротства должника была доказана. </a:t>
            </a:r>
            <a:endParaRPr sz="2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связи с этим суды привлекли директора к субсидиарной ответственности</a:t>
            </a:r>
            <a:r>
              <a:rPr lang="en-US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20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55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latin typeface="Times New Roman"/>
                <a:ea typeface="Times New Roman"/>
                <a:cs typeface="Times New Roman"/>
                <a:sym typeface="Times New Roman"/>
              </a:rPr>
              <a:t>Модуль 3:</a:t>
            </a:r>
            <a:endParaRPr b="1" sz="3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latin typeface="Times New Roman"/>
                <a:ea typeface="Times New Roman"/>
                <a:cs typeface="Times New Roman"/>
                <a:sym typeface="Times New Roman"/>
              </a:rPr>
              <a:t>Алгоритмы поведения при налоговых проверках</a:t>
            </a:r>
            <a:endParaRPr b="1" sz="3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6"/>
          <p:cNvSpPr txBox="1"/>
          <p:nvPr>
            <p:ph idx="1" type="body"/>
          </p:nvPr>
        </p:nvSpPr>
        <p:spPr>
          <a:xfrm>
            <a:off x="311700" y="1985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600">
                <a:latin typeface="Times New Roman"/>
                <a:ea typeface="Times New Roman"/>
                <a:cs typeface="Times New Roman"/>
                <a:sym typeface="Times New Roman"/>
              </a:rPr>
              <a:t>...Наш главный враг – не хозяин и не начальник, а налоговый инспектор, который всегда готов взять с вас больше, если вы ему это позволите...</a:t>
            </a:r>
            <a:endParaRPr i="1"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Роберт Кийосаки (Богатый папа, бедный папа)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7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Какие обязанности должностных лиц налоговых органов?</a:t>
            </a:r>
            <a:endParaRPr sz="360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8"/>
          <p:cNvSpPr txBox="1"/>
          <p:nvPr>
            <p:ph idx="1" type="body"/>
          </p:nvPr>
        </p:nvSpPr>
        <p:spPr>
          <a:xfrm>
            <a:off x="311700" y="427725"/>
            <a:ext cx="8520600" cy="41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Согласно ст. 33 НК РФ должностные лица налоговых органов обязаны: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1) </a:t>
            </a: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действовать в строгом соответствии с НК РФ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 и иными федеральными законами;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2) реализовывать </a:t>
            </a: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в пределах своей компетенции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 права и обязанности налоговых органов;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3) </a:t>
            </a: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корректно и внимательно относиться к налогоплательщикам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, их представителям и иным участникам отношений, регулируемых законодательством о налогах и сборах, </a:t>
            </a: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не унижать их честь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и достоинство.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59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</a:t>
            </a:r>
            <a:r>
              <a:rPr lang="en-US" sz="4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т. 31 НК РФ</a:t>
            </a:r>
            <a:endParaRPr sz="38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ст. 90 НК РФ</a:t>
            </a:r>
            <a:endParaRPr sz="48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48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60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2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Налоговый орган вправе (</a:t>
            </a:r>
            <a:r>
              <a:rPr b="1" i="0" lang="en-US" sz="2400" u="sng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подпункт 4 п. 1 ст., 31 НК</a:t>
            </a:r>
            <a:r>
              <a:rPr b="0" i="0" lang="en-US" sz="2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) вызывать налогоплательщиков для дачи пояснений в связи с уплатой ими налогов и сборов. Вызов делается в виде письменного уведомления  и может быть связан с налоговой проверкой или проведением анализа исполнения налогоплательщиком законодательства о налогах и сборах. Налоговики называют такой анализ «предпроверкой».</a:t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61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36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Можно послать бухгалтера или юриста по доверенности?</a:t>
            </a:r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62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3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Любой человек, которому могут быть известны какие-либо обстоятельства, имеющие значение для осуществления налогового контроля может быть вызван  в качестве свидетеля для дачи показаний  (</a:t>
            </a:r>
            <a:r>
              <a:rPr b="1" i="0" lang="en-US" sz="3000" u="sng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п.5 ст. 90 НК</a:t>
            </a:r>
            <a:r>
              <a:rPr b="0" i="0" lang="en-US" sz="3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).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 txBox="1"/>
          <p:nvPr>
            <p:ph type="title"/>
          </p:nvPr>
        </p:nvSpPr>
        <p:spPr>
          <a:xfrm>
            <a:off x="512700" y="1465575"/>
            <a:ext cx="8118600" cy="152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Криминальный аудит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63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36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Можно послать бухгалтера или юриста по доверенности?</a:t>
            </a:r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64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36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Надо идти лично тому, кто вызван повесткой</a:t>
            </a:r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65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36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Что будет, если прийти, но отказаться от дачи показаний?</a:t>
            </a:r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66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2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По ст. 31 НК РФ - штраф законом не предусмотрен. Письмо ФНС России от 17.07.2013 N АС-4-2/12837 (п. 2.3)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b="0" i="0" lang="en-US" sz="2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По ст. 90 НК РФ - за неправомерный отказ свидетеля от дачи показаний, а равно за дачу заведомо ложных показаний на виновное лицо налагается штраф в размере 3000 рублей</a:t>
            </a:r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67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36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 2018 года свидетелю лично под расписку должна быть вручена копия протокола допроса. (ч. 6 ст. 90 НК РФ)</a:t>
            </a:r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68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Times New Roman"/>
                <a:ea typeface="Times New Roman"/>
                <a:cs typeface="Times New Roman"/>
                <a:sym typeface="Times New Roman"/>
              </a:rPr>
              <a:t>В чем может Вам помочь юрист на допросе?</a:t>
            </a:r>
            <a:endParaRPr sz="4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69"/>
          <p:cNvSpPr txBox="1"/>
          <p:nvPr>
            <p:ph type="title"/>
          </p:nvPr>
        </p:nvSpPr>
        <p:spPr>
          <a:xfrm>
            <a:off x="311700" y="217300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AB1D7C"/>
              </a:buClr>
              <a:buSzPts val="1800"/>
              <a:buFont typeface="Arial"/>
              <a:buNone/>
            </a:pPr>
            <a:r>
              <a:rPr lang="en-US" sz="23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</a:t>
            </a:r>
            <a:r>
              <a:rPr b="1" lang="en-US" sz="23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Помощь юриста</a:t>
            </a:r>
            <a:endParaRPr sz="19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366" name="Google Shape;366;p69"/>
          <p:cNvSpPr txBox="1"/>
          <p:nvPr>
            <p:ph idx="1" type="body"/>
          </p:nvPr>
        </p:nvSpPr>
        <p:spPr>
          <a:xfrm>
            <a:off x="311700" y="684375"/>
            <a:ext cx="8520600" cy="388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30810" lvl="0" marL="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60"/>
              <a:buFont typeface="Old Standard TT"/>
              <a:buChar char="●"/>
            </a:pPr>
            <a:r>
              <a:rPr lang="en-US" sz="2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1. </a:t>
            </a:r>
            <a:r>
              <a:rPr b="1" lang="en-US" sz="2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Психологическая поддержка</a:t>
            </a:r>
            <a:r>
              <a:rPr lang="en-US" sz="2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свидетеля, поскольку допрос в госоргане – это всегда стресс для любого человека;</a:t>
            </a:r>
            <a:endParaRPr sz="22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130810" lvl="0" marL="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60"/>
              <a:buFont typeface="Old Standard TT"/>
              <a:buChar char="●"/>
            </a:pPr>
            <a:r>
              <a:rPr lang="en-US" sz="2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2. Понимание свидетелем </a:t>
            </a:r>
            <a:r>
              <a:rPr b="1" lang="en-US" sz="2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подоплеки вопросов</a:t>
            </a:r>
            <a:r>
              <a:rPr lang="en-US" sz="2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инспектора (как ответ может быть интерпретирован в акте проверки);</a:t>
            </a:r>
            <a:endParaRPr sz="22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130810" lvl="0" marL="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60"/>
              <a:buFont typeface="Old Standard TT"/>
              <a:buChar char="●"/>
            </a:pPr>
            <a:r>
              <a:rPr lang="en-US" sz="2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3. </a:t>
            </a:r>
            <a:r>
              <a:rPr b="1" lang="en-US" sz="2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Контроль процедуры</a:t>
            </a:r>
            <a:r>
              <a:rPr lang="en-US" sz="26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и хода допроса, фиксация нарушений на диктофон и в протоколе;</a:t>
            </a:r>
            <a:endParaRPr sz="22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80010" lvl="0" marL="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1260"/>
              <a:buFont typeface="Old Standard TT"/>
              <a:buChar char="●"/>
            </a:pPr>
            <a:r>
              <a:t/>
            </a:r>
            <a:endParaRPr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70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AB1D7C"/>
              </a:buClr>
              <a:buSzPts val="1800"/>
              <a:buFont typeface="Arial"/>
              <a:buNone/>
            </a:pPr>
            <a:r>
              <a:rPr lang="en-US" sz="23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</a:t>
            </a:r>
            <a:r>
              <a:rPr b="1" lang="en-US" sz="23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Помощь юриста</a:t>
            </a:r>
            <a:endParaRPr sz="1900"/>
          </a:p>
        </p:txBody>
      </p:sp>
      <p:sp>
        <p:nvSpPr>
          <p:cNvPr id="372" name="Google Shape;372;p70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1760" lvl="0" marL="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1760"/>
              <a:buFont typeface="Old Standard TT"/>
              <a:buChar char="●"/>
            </a:pPr>
            <a:r>
              <a:rPr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4. </a:t>
            </a:r>
            <a:r>
              <a:rPr b="1"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Отвод некорректных вопросов</a:t>
            </a:r>
            <a:r>
              <a:rPr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и вопросов, не относящихся к предмету проверки;</a:t>
            </a:r>
            <a:endParaRPr sz="19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111760" lvl="0" marL="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1760"/>
              <a:buFont typeface="Old Standard TT"/>
              <a:buChar char="●"/>
            </a:pPr>
            <a:r>
              <a:rPr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5. Противодействие </a:t>
            </a:r>
            <a:r>
              <a:rPr b="1"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уловкам </a:t>
            </a:r>
            <a:r>
              <a:rPr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инспектора;</a:t>
            </a:r>
            <a:endParaRPr sz="19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111760" lvl="0" marL="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1760"/>
              <a:buFont typeface="Old Standard TT"/>
              <a:buChar char="●"/>
            </a:pPr>
            <a:r>
              <a:rPr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6. Анализ протокола допроса, </a:t>
            </a:r>
            <a:r>
              <a:rPr b="1"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исключение из него ошибок</a:t>
            </a:r>
            <a:r>
              <a:rPr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в ответах свидетеля;</a:t>
            </a:r>
            <a:endParaRPr sz="19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111760" lvl="0" marL="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1760"/>
              <a:buFont typeface="Old Standard TT"/>
              <a:buChar char="●"/>
            </a:pPr>
            <a:r>
              <a:rPr lang="en-US" sz="2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7. В случае необходимости возможен последующий адвокатский и нотариальный допрос свидетеля, которому будут заданы вопросы, сформулированные налогоплательщиком, а не налоговым органом. </a:t>
            </a:r>
            <a:endParaRPr sz="190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71"/>
          <p:cNvSpPr txBox="1"/>
          <p:nvPr>
            <p:ph type="title"/>
          </p:nvPr>
        </p:nvSpPr>
        <p:spPr>
          <a:xfrm>
            <a:off x="311700" y="2307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AB1D7C"/>
              </a:buClr>
              <a:buSzPts val="1800"/>
              <a:buFont typeface="Arial"/>
              <a:buNone/>
            </a:pPr>
            <a:r>
              <a:rPr b="1" lang="en-US" sz="22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Советы налогоплательщику: </a:t>
            </a:r>
            <a:br>
              <a:rPr b="1" lang="en-US" sz="22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</a:br>
            <a:r>
              <a:rPr b="1" lang="en-US" sz="22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как вести себя свидетелю при допросе налоговым органом</a:t>
            </a:r>
            <a:endParaRPr sz="22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378" name="Google Shape;378;p71"/>
          <p:cNvSpPr txBox="1"/>
          <p:nvPr>
            <p:ph idx="1" type="body"/>
          </p:nvPr>
        </p:nvSpPr>
        <p:spPr>
          <a:xfrm>
            <a:off x="311700" y="1266625"/>
            <a:ext cx="8520600" cy="330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504190" lvl="0" marL="45720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Noto Sans Symbols"/>
              <a:buAutoNum type="arabicPeriod"/>
            </a:pPr>
            <a:r>
              <a:rPr b="1"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Свидетель не должен бояться. </a:t>
            </a: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Ответственность свидетеля в налоговом праве административная, а не уголовная. Инспектор – хозяин вопросов, свидетель – хозяин ответов на них.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504190" lvl="0" marL="457200" rtl="0" algn="just">
              <a:spcBef>
                <a:spcPts val="72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Noto Sans Symbols"/>
              <a:buAutoNum type="arabicPeriod"/>
            </a:pPr>
            <a:r>
              <a:rPr b="1"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Свидетель не должен торопиться. </a:t>
            </a: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До ответа нужно понять, для чего задан вопрос и как будет интерпретирован ответ. Допрос – не беседа, не экзамен и не исповедь, а поиск следов необоснованной налоговой выгоды налогоплательщика.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457200" rtl="0" algn="just">
              <a:spcBef>
                <a:spcPts val="72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72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2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Советы налогоплательщику: </a:t>
            </a:r>
            <a:br>
              <a:rPr b="1" lang="en-US" sz="22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</a:br>
            <a:r>
              <a:rPr b="1" lang="en-US" sz="22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как вести себя свидетелю при допросе налоговым органом</a:t>
            </a:r>
            <a:endParaRPr sz="22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72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504190" lvl="0" marL="457200" rtl="0" algn="just">
              <a:spcBef>
                <a:spcPts val="72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Noto Sans Symbols"/>
              <a:buAutoNum type="arabicPeriod"/>
            </a:pPr>
            <a:r>
              <a:rPr b="1"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Нужно говорить правду (достоверную информацию, которую можно подтвердить документами). </a:t>
            </a: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Отрицательный ответ должен быть развернутым: «…это не входит в мои должностные обязанности»; «…я не был очевидцем этих событий», «…достоверно мне это неизвестно», «я не помню потому, что…». 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504190" lvl="0" marL="457200" rtl="0" algn="just">
              <a:spcBef>
                <a:spcPts val="72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Noto Sans Symbols"/>
              <a:buAutoNum type="arabicPeriod"/>
            </a:pPr>
            <a:r>
              <a:rPr b="1"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Правда должна быть отражена в протоколе. </a:t>
            </a: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Инспектор обязан внести ровно то, что сказал свидетель. При этом свидетель вправе вспомнить и уточнить (изменить) ранее данный ответ. Неподписанный протокол -  не документ.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 txBox="1"/>
          <p:nvPr>
            <p:ph idx="1" type="body"/>
          </p:nvPr>
        </p:nvSpPr>
        <p:spPr>
          <a:xfrm>
            <a:off x="311700" y="321475"/>
            <a:ext cx="8520600" cy="424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>
                <a:latin typeface="Old Standard TT"/>
                <a:ea typeface="Old Standard TT"/>
                <a:cs typeface="Old Standard TT"/>
                <a:sym typeface="Old Standard TT"/>
              </a:rPr>
              <a:t>Тренды налоговых проверок</a:t>
            </a:r>
            <a:endParaRPr b="1" sz="2400" u="sng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Old Standard TT"/>
              <a:buChar char="-"/>
            </a:pPr>
            <a:r>
              <a:rPr lang="en-US" sz="2400">
                <a:latin typeface="Old Standard TT"/>
                <a:ea typeface="Old Standard TT"/>
                <a:cs typeface="Old Standard TT"/>
                <a:sym typeface="Old Standard TT"/>
              </a:rPr>
              <a:t>Повышение роли предпроверочного анализа (проверка назначается, когда имеется достаточное количество «компромата»);</a:t>
            </a:r>
            <a:endParaRPr sz="24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Old Standard TT"/>
              <a:buChar char="-"/>
            </a:pPr>
            <a:r>
              <a:rPr lang="en-US" sz="2400">
                <a:latin typeface="Old Standard TT"/>
                <a:ea typeface="Old Standard TT"/>
                <a:cs typeface="Old Standard TT"/>
                <a:sym typeface="Old Standard TT"/>
              </a:rPr>
              <a:t>Понуждение к добровольному уточнению налоговых обязанностей;</a:t>
            </a:r>
            <a:endParaRPr sz="24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Old Standard TT"/>
              <a:buChar char="-"/>
            </a:pPr>
            <a:r>
              <a:rPr lang="en-US" sz="2400">
                <a:latin typeface="Old Standard TT"/>
                <a:ea typeface="Old Standard TT"/>
                <a:cs typeface="Old Standard TT"/>
                <a:sym typeface="Old Standard TT"/>
              </a:rPr>
              <a:t>Широкое применение информации от «смежников» (таможня, валютный контроль, ОВД и т.д.);</a:t>
            </a:r>
            <a:endParaRPr sz="24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Old Standard TT"/>
              <a:buChar char="-"/>
            </a:pPr>
            <a:r>
              <a:rPr lang="en-US" sz="2400">
                <a:latin typeface="Old Standard TT"/>
                <a:ea typeface="Old Standard TT"/>
                <a:cs typeface="Old Standard TT"/>
                <a:sym typeface="Old Standard TT"/>
              </a:rPr>
              <a:t>Нацеленность на установление виновности должностных лиц (для последующего привлечения к уголовной или субсидиарной имущественной ответственности);</a:t>
            </a:r>
            <a:endParaRPr sz="24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73"/>
          <p:cNvSpPr txBox="1"/>
          <p:nvPr>
            <p:ph type="title"/>
          </p:nvPr>
        </p:nvSpPr>
        <p:spPr>
          <a:xfrm>
            <a:off x="311700" y="147350"/>
            <a:ext cx="8520600" cy="91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AB1D7C"/>
              </a:buClr>
              <a:buSzPts val="1800"/>
              <a:buFont typeface="Arial"/>
              <a:buNone/>
            </a:pPr>
            <a:r>
              <a:rPr b="1" lang="en-US" sz="20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Уловки допрашивающих</a:t>
            </a:r>
            <a:r>
              <a:rPr lang="en-US" sz="20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</a:t>
            </a:r>
            <a:endParaRPr sz="2000">
              <a:solidFill>
                <a:srgbClr val="AB1D7C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73"/>
          <p:cNvSpPr txBox="1"/>
          <p:nvPr>
            <p:ph idx="1" type="body"/>
          </p:nvPr>
        </p:nvSpPr>
        <p:spPr>
          <a:xfrm>
            <a:off x="311700" y="516525"/>
            <a:ext cx="8520600" cy="405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504190" lvl="0" marL="45720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Old Standard TT"/>
              <a:buAutoNum type="arabicPeriod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«Нам адвокат не нужен» (как нашли, кто оплатил его услуги, зачем он Вам?);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504190" lvl="0" marL="45720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Old Standard TT"/>
              <a:buAutoNum type="arabicPeriod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«Не хочу слышать правду по спорному вопросу»;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504190" lvl="0" marL="45720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Old Standard TT"/>
              <a:buAutoNum type="arabicPeriod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«Хочу услышать отсутствие информации»;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504190" lvl="0" marL="45720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Old Standard TT"/>
              <a:buAutoNum type="arabicPeriod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Прием «утрирование» или собственная интерпретация ответа свидетеля;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504190" lvl="0" marL="45720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Old Standard TT"/>
              <a:buAutoNum type="arabicPeriod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Запись слухов, догадок и рассуждений свидетеля (точные даты, суммы, предельные значения);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504190" lvl="0" marL="45720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Old Standard TT"/>
              <a:buAutoNum type="arabicPeriod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«Нам все про вас известно» или «другие свидетели говорили иначе»;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504190" lvl="0" marL="45720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Old Standard TT"/>
              <a:buAutoNum type="arabicPeriod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Целевое сомнение в компетентности свидетеля;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504190" lvl="0" marL="45720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Old Standard TT"/>
              <a:buAutoNum type="arabicPeriod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Вопросы «Зачем?» и «Почему?»;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504190" lvl="0" marL="45720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Old Standard TT"/>
              <a:buAutoNum type="arabicPeriod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Угрозы и уговоры (шантаж и подкуп);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504190" lvl="0" marL="457200" rtl="0" algn="just">
              <a:spcBef>
                <a:spcPts val="0"/>
              </a:spcBef>
              <a:spcAft>
                <a:spcPts val="0"/>
              </a:spcAft>
              <a:buClr>
                <a:srgbClr val="2363C1"/>
              </a:buClr>
              <a:buSzPts val="2000"/>
              <a:buFont typeface="Old Standard TT"/>
              <a:buAutoNum type="arabicPeriod"/>
            </a:pPr>
            <a:r>
              <a:rPr lang="en-US" sz="2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Ночные допросы, допросы по месту жительства свидетеля, допросы с участием полицейских.</a:t>
            </a:r>
            <a:endParaRPr sz="20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74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rPr b="1" lang="en-US" sz="3600" u="sng">
                <a:latin typeface="Old Standard TT"/>
                <a:ea typeface="Old Standard TT"/>
                <a:cs typeface="Old Standard TT"/>
                <a:sym typeface="Old Standard TT"/>
              </a:rPr>
              <a:t>Деловая игра «допрос в налоговой»</a:t>
            </a:r>
            <a:endParaRPr b="1" sz="3600" u="sng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sz="3600" u="sng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75"/>
          <p:cNvSpPr txBox="1"/>
          <p:nvPr>
            <p:ph idx="1" type="body"/>
          </p:nvPr>
        </p:nvSpPr>
        <p:spPr>
          <a:xfrm>
            <a:off x="311700" y="87315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Times New Roman"/>
                <a:ea typeface="Times New Roman"/>
                <a:cs typeface="Times New Roman"/>
                <a:sym typeface="Times New Roman"/>
              </a:rPr>
              <a:t>Какое самое </a:t>
            </a:r>
            <a:r>
              <a:rPr b="1" lang="en-US" sz="4800">
                <a:latin typeface="Times New Roman"/>
                <a:ea typeface="Times New Roman"/>
                <a:cs typeface="Times New Roman"/>
                <a:sym typeface="Times New Roman"/>
              </a:rPr>
              <a:t>распространенное </a:t>
            </a:r>
            <a:r>
              <a:rPr lang="en-US" sz="4800">
                <a:latin typeface="Times New Roman"/>
                <a:ea typeface="Times New Roman"/>
                <a:cs typeface="Times New Roman"/>
                <a:sym typeface="Times New Roman"/>
              </a:rPr>
              <a:t>мероприятие налогового контроля?</a:t>
            </a:r>
            <a:endParaRPr sz="4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76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Times New Roman"/>
                <a:ea typeface="Times New Roman"/>
                <a:cs typeface="Times New Roman"/>
                <a:sym typeface="Times New Roman"/>
              </a:rPr>
              <a:t>Истребование документов</a:t>
            </a:r>
            <a:endParaRPr sz="4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77"/>
          <p:cNvSpPr txBox="1"/>
          <p:nvPr>
            <p:ph idx="1" type="body"/>
          </p:nvPr>
        </p:nvSpPr>
        <p:spPr>
          <a:xfrm>
            <a:off x="311700" y="60485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2000">
              <a:solidFill>
                <a:srgbClr val="4E4D5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E4D5F"/>
              </a:buClr>
              <a:buSzPts val="1600"/>
              <a:buFont typeface="Arial"/>
              <a:buNone/>
            </a:pPr>
            <a:r>
              <a:rPr b="1" lang="en-US" sz="2000">
                <a:latin typeface="Times New Roman"/>
                <a:ea typeface="Times New Roman"/>
                <a:cs typeface="Times New Roman"/>
                <a:sym typeface="Times New Roman"/>
              </a:rPr>
              <a:t>Налоговые органы </a:t>
            </a: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вправе:</a:t>
            </a: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E4D5F"/>
              </a:buClr>
              <a:buSzPts val="1600"/>
              <a:buFont typeface="Arial"/>
              <a:buNone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требовать </a:t>
            </a:r>
            <a:r>
              <a:rPr lang="en-US" sz="2000" u="sng">
                <a:latin typeface="Times New Roman"/>
                <a:ea typeface="Times New Roman"/>
                <a:cs typeface="Times New Roman"/>
                <a:sym typeface="Times New Roman"/>
              </a:rPr>
              <a:t>в соответствии с законодательством о налогах и сборах </a:t>
            </a: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от налогоплательщика, плательщика сбора или налогового агента документы,</a:t>
            </a:r>
            <a:r>
              <a:rPr lang="en-US" sz="20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служащие основаниями для исчисления и уплаты</a:t>
            </a: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 (удержания и перечисления) налогов, сборов, а также документы, </a:t>
            </a:r>
            <a:r>
              <a:rPr lang="en-US" sz="20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подтверждающие правильность исчисления и своевременность уплаты (удержания и перечисления) налогов, сборов</a:t>
            </a:r>
            <a:endParaRPr sz="18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78"/>
          <p:cNvSpPr txBox="1"/>
          <p:nvPr>
            <p:ph idx="1" type="body"/>
          </p:nvPr>
        </p:nvSpPr>
        <p:spPr>
          <a:xfrm>
            <a:off x="226150" y="284025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latin typeface="Times New Roman"/>
                <a:ea typeface="Times New Roman"/>
                <a:cs typeface="Times New Roman"/>
                <a:sym typeface="Times New Roman"/>
              </a:rPr>
              <a:t>Возможно ли истребовать?</a:t>
            </a:r>
            <a:endParaRPr b="1"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Font typeface="Times New Roman"/>
              <a:buChar char="-"/>
            </a:pPr>
            <a:r>
              <a:rPr lang="en-US" sz="3000">
                <a:latin typeface="Times New Roman"/>
                <a:ea typeface="Times New Roman"/>
                <a:cs typeface="Times New Roman"/>
                <a:sym typeface="Times New Roman"/>
              </a:rPr>
              <a:t>протоколы собраний учредителей, 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Font typeface="Times New Roman"/>
              <a:buChar char="-"/>
            </a:pPr>
            <a:r>
              <a:rPr lang="en-US" sz="3000">
                <a:latin typeface="Times New Roman"/>
                <a:ea typeface="Times New Roman"/>
                <a:cs typeface="Times New Roman"/>
                <a:sym typeface="Times New Roman"/>
              </a:rPr>
              <a:t>реестры владельцев ценных бумаг, 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Font typeface="Times New Roman"/>
              <a:buChar char="-"/>
            </a:pPr>
            <a:r>
              <a:rPr lang="en-US" sz="3000">
                <a:latin typeface="Times New Roman"/>
                <a:ea typeface="Times New Roman"/>
                <a:cs typeface="Times New Roman"/>
                <a:sym typeface="Times New Roman"/>
              </a:rPr>
              <a:t>реестры входящих и исходящих почтовых отправлений, 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Font typeface="Times New Roman"/>
              <a:buChar char="-"/>
            </a:pPr>
            <a:r>
              <a:rPr lang="en-US" sz="3000">
                <a:latin typeface="Times New Roman"/>
                <a:ea typeface="Times New Roman"/>
                <a:cs typeface="Times New Roman"/>
                <a:sym typeface="Times New Roman"/>
              </a:rPr>
              <a:t>общие годовые оборотно-сальдовые ведомости,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Font typeface="Times New Roman"/>
              <a:buChar char="-"/>
            </a:pPr>
            <a:r>
              <a:rPr lang="en-US" sz="3000">
                <a:latin typeface="Times New Roman"/>
                <a:ea typeface="Times New Roman"/>
                <a:cs typeface="Times New Roman"/>
                <a:sym typeface="Times New Roman"/>
              </a:rPr>
              <a:t>технические карты, 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Font typeface="Times New Roman"/>
              <a:buChar char="-"/>
            </a:pPr>
            <a:r>
              <a:rPr lang="en-US" sz="3000">
                <a:latin typeface="Times New Roman"/>
                <a:ea typeface="Times New Roman"/>
                <a:cs typeface="Times New Roman"/>
                <a:sym typeface="Times New Roman"/>
              </a:rPr>
              <a:t>технические паспорта, 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Font typeface="Times New Roman"/>
              <a:buChar char="-"/>
            </a:pPr>
            <a:r>
              <a:rPr lang="en-US" sz="3000">
                <a:latin typeface="Times New Roman"/>
                <a:ea typeface="Times New Roman"/>
                <a:cs typeface="Times New Roman"/>
                <a:sym typeface="Times New Roman"/>
              </a:rPr>
              <a:t>отчеты экспедиторов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79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Times New Roman"/>
                <a:ea typeface="Times New Roman"/>
                <a:cs typeface="Times New Roman"/>
                <a:sym typeface="Times New Roman"/>
              </a:rPr>
              <a:t>Возможно</a:t>
            </a:r>
            <a:endParaRPr sz="3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500">
              <a:solidFill>
                <a:srgbClr val="9A0A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500">
              <a:solidFill>
                <a:srgbClr val="9A0A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500">
              <a:solidFill>
                <a:srgbClr val="9A0A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i="1" lang="en-US" sz="2500">
                <a:solidFill>
                  <a:srgbClr val="9A0A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Постановление АС МО от 31 марта 2015 г. по делу №А40-100104/14</a:t>
            </a:r>
            <a:endParaRPr sz="23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80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Times New Roman"/>
                <a:ea typeface="Times New Roman"/>
                <a:cs typeface="Times New Roman"/>
                <a:sym typeface="Times New Roman"/>
              </a:rPr>
              <a:t>Когда требование документов исполнять </a:t>
            </a:r>
            <a:r>
              <a:rPr b="1" lang="en-US" sz="3600">
                <a:latin typeface="Times New Roman"/>
                <a:ea typeface="Times New Roman"/>
                <a:cs typeface="Times New Roman"/>
                <a:sym typeface="Times New Roman"/>
              </a:rPr>
              <a:t>не нужно?</a:t>
            </a:r>
            <a:endParaRPr b="1" sz="3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81"/>
          <p:cNvSpPr txBox="1"/>
          <p:nvPr>
            <p:ph idx="1" type="body"/>
          </p:nvPr>
        </p:nvSpPr>
        <p:spPr>
          <a:xfrm>
            <a:off x="311700" y="29475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Возможно оставить без исполнения по существу </a:t>
            </a:r>
            <a:r>
              <a:rPr lang="en-US" sz="22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 направлением в налоговый орган соответствующего письма</a:t>
            </a: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требование, направленное: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·         до проверки;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·         в рамках т.н. предпроверочного анализа;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·         в период приостановления выездной налоговой проверки;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·         после окончания налоговой проверки.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·         документов, не относящихся к предмету проверки;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·         срок хранения которых истек;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·         не предусмотренных законодательством: сводные таблицы, производственные планы, деловая переписка и т.д.;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·         истребуемых повторно;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·         количество которых чрезмерно.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82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9A0A33"/>
              </a:buClr>
              <a:buSzPts val="2000"/>
              <a:buFont typeface="Arial"/>
              <a:buNone/>
            </a:pPr>
            <a:r>
              <a:rPr b="1" lang="en-US" sz="4800">
                <a:solidFill>
                  <a:srgbClr val="9A0A33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Чрезмерность требований</a:t>
            </a:r>
            <a:endParaRPr sz="48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1"/>
          <p:cNvSpPr txBox="1"/>
          <p:nvPr>
            <p:ph idx="1" type="body"/>
          </p:nvPr>
        </p:nvSpPr>
        <p:spPr>
          <a:xfrm>
            <a:off x="311700" y="181675"/>
            <a:ext cx="8520600" cy="43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400" u="sng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Тренды налоговых проверок</a:t>
            </a:r>
            <a:endParaRPr b="1" sz="2400" u="sng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ld Standard TT"/>
              <a:buChar char="-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Формальное или произвольное (пробюджетное) толкование норм НК РФ;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ld Standard TT"/>
              <a:buChar char="-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Применение ненормативной лексики (фирмы-однодневки, искусственное дробление бизнеса, формальный документооборот…);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ld Standard TT"/>
              <a:buChar char="-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Суммы недоимки могут превышать платежеспособность налогоплательщика;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ld Standard TT"/>
              <a:buChar char="-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Взыскание недоимки любым способом (через банкротство, через уголовное дело, субсидиарно с руководителей и кдл).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83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9A0A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Когда штраф незаконен?</a:t>
            </a:r>
            <a:endParaRPr b="1" sz="4800">
              <a:solidFill>
                <a:srgbClr val="9A0A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84"/>
          <p:cNvSpPr txBox="1"/>
          <p:nvPr>
            <p:ph idx="1" type="body"/>
          </p:nvPr>
        </p:nvSpPr>
        <p:spPr>
          <a:xfrm>
            <a:off x="311700" y="177125"/>
            <a:ext cx="8520600" cy="40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Когда в требовании налогового органа </a:t>
            </a:r>
            <a:r>
              <a:rPr b="1"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отсутствует конкретный перечень </a:t>
            </a: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истребуемых документов и не указывается их количество, то оснований для привлечения налогоплательщика к ответственности за их непредставление нет 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определение количества непредставленных документов </a:t>
            </a:r>
            <a:r>
              <a:rPr b="1"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расчетным путем</a:t>
            </a: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незаконно. Установление размера штрафа исходя из предположительного наличия у налогоплательщика хотя бы одного из числа запрошенных видов документов недопустимо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штраф за непредставление документов, </a:t>
            </a:r>
            <a:r>
              <a:rPr b="1"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отсутствующих</a:t>
            </a: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налогоплательщика, незаконен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85"/>
          <p:cNvSpPr txBox="1"/>
          <p:nvPr>
            <p:ph idx="1" type="body"/>
          </p:nvPr>
        </p:nvSpPr>
        <p:spPr>
          <a:xfrm>
            <a:off x="311100" y="77592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36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Осмотр</a:t>
            </a:r>
            <a:endParaRPr/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rPr b="0" i="0" lang="en-US" sz="36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ст. 92 НК РФ</a:t>
            </a:r>
            <a:endParaRPr b="0" i="0" sz="3600" u="non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lang="en-US" sz="3600">
                <a:latin typeface="Old Standard TT"/>
                <a:ea typeface="Old Standard TT"/>
                <a:cs typeface="Old Standard TT"/>
                <a:sym typeface="Old Standard TT"/>
              </a:rPr>
              <a:t>Кого и когда можно осматривать?</a:t>
            </a:r>
            <a:endParaRPr sz="36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86"/>
          <p:cNvSpPr txBox="1"/>
          <p:nvPr>
            <p:ph idx="1" type="body"/>
          </p:nvPr>
        </p:nvSpPr>
        <p:spPr>
          <a:xfrm>
            <a:off x="311700" y="487225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Разъяснения ФНС РФ допускают проведение налоговыми органами такого мероприятия налогового контроля, предусмотренного пунктом 1 статьи 92 Кодекса, как осмотр территорий, помещений </a:t>
            </a:r>
            <a:r>
              <a:rPr b="1" lang="en-US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 только лица, в отношении которого проводится налоговая проверка </a:t>
            </a:r>
            <a:r>
              <a:rPr lang="en-US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(выездная либо камеральная), но и в отношении контрагентов проверяемого налогоплательщика, а также третьих лиц - участников сделки.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Подобное разъяснение не соответствует действительному смыслу пункта 1 статьи 92 Кодекса, который предусматривает проведение названного мероприятия налогового контроля </a:t>
            </a:r>
            <a:r>
              <a:rPr b="1" lang="en-US" sz="20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исключительно в отношении проверяемого налогоплательщика.</a:t>
            </a:r>
            <a:endParaRPr b="1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>
              <a:solidFill>
                <a:srgbClr val="4E4D5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rgbClr val="9A0A33"/>
              </a:buClr>
              <a:buSzPts val="1800"/>
              <a:buFont typeface="Libre Franklin"/>
              <a:buNone/>
            </a:pPr>
            <a:r>
              <a:rPr i="1" lang="en-US" sz="1800">
                <a:solidFill>
                  <a:srgbClr val="9A0A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Решение Верховного Суда РФ от 10.06.2019 N АКПИ 19-296 О признании недействующим абзаца седьмого письма Федеральной налоговой службы от 16.10.2015 N СД-4-3/18072.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87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2400" u="sng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Осмотр компьютеров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rPr b="0" i="0" lang="en-US" sz="2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Определение ВС РФ от 17.07.2017 № 302-КГ17-8315 дело № А19-916/2016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b="0" i="0" lang="en-US" sz="2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“...проведение осмотра без изучения содержащихся в компьютере данных не отвечало бы целям его проведения”</a:t>
            </a:r>
            <a:endParaRPr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88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2400" u="sng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Осмотр вне проверок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b="0" i="0" lang="en-US" sz="2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Осмотр не является самостоятельным мероприятием налогового контроля и его нельзя делать вне проверок - Постановление ФАС УО от 14.08.2015 года дело № А60-30311/2014.</a:t>
            </a:r>
            <a:endParaRPr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89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9A0A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Осмотр = Выемка = Обыск ?</a:t>
            </a:r>
            <a:endParaRPr b="1" sz="4800">
              <a:solidFill>
                <a:srgbClr val="9A0A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90"/>
          <p:cNvSpPr txBox="1"/>
          <p:nvPr>
            <p:ph idx="1" type="body"/>
          </p:nvPr>
        </p:nvSpPr>
        <p:spPr>
          <a:xfrm>
            <a:off x="311700" y="274175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rgbClr val="9A0A33"/>
              </a:buClr>
              <a:buSzPts val="1800"/>
              <a:buFont typeface="Arial"/>
              <a:buNone/>
            </a:pPr>
            <a:r>
              <a:rPr b="1" lang="en-US" sz="2400">
                <a:solidFill>
                  <a:srgbClr val="9A0A33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Выемка – не обыск!!!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Лицо, проводящее выемку, должен заранее знать, какие документы и предметы он собирается изъять: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1524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ld Standard TT"/>
              <a:buChar char="•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его мотивированное постановление должно быть утверждено руководителем (заместителем руководителя) инспекции (п.1 ст. 94 НК РФ);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1524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ld Standard TT"/>
              <a:buChar char="•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он должен предварительно предложить налогоплательщику выдать их добровольно (п.4 ст. 94 НК РФ).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91"/>
          <p:cNvSpPr txBox="1"/>
          <p:nvPr>
            <p:ph idx="1" type="body"/>
          </p:nvPr>
        </p:nvSpPr>
        <p:spPr>
          <a:xfrm>
            <a:off x="311700" y="830450"/>
            <a:ext cx="8520600" cy="3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НЕ подлежат изъятию документы и предметы, не имеющие отношения к предмету налоговой проверки (п.5 ст. 94 НК РФ).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Изъятые документы должны быть прошнурованы и пронумерованы и скреплены печатью налогоплательщика (п.9 ст. 94 НК РФ).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Копия протокола о выемке вручается (высылается) лицу, у которого документы и предметы были изъяты.</a:t>
            </a:r>
            <a:endParaRPr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92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3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Можно ли взламывать двери и сейфы при выемке?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"/>
          <p:cNvSpPr txBox="1"/>
          <p:nvPr>
            <p:ph idx="1" type="body"/>
          </p:nvPr>
        </p:nvSpPr>
        <p:spPr>
          <a:xfrm>
            <a:off x="311150" y="522375"/>
            <a:ext cx="8521800" cy="40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4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Момент совершения </a:t>
            </a:r>
            <a:endParaRPr b="0" i="0" sz="4400" u="non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11430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4400"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11430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4400">
                <a:latin typeface="Old Standard TT"/>
                <a:ea typeface="Old Standard TT"/>
                <a:cs typeface="Old Standard TT"/>
                <a:sym typeface="Old Standard TT"/>
              </a:rPr>
              <a:t>М</a:t>
            </a:r>
            <a:r>
              <a:rPr b="0" i="0" lang="en-US" sz="4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омент привлечения </a:t>
            </a:r>
            <a:endParaRPr/>
          </a:p>
        </p:txBody>
      </p:sp>
      <p:cxnSp>
        <p:nvCxnSpPr>
          <p:cNvPr id="65" name="Google Shape;65;p12"/>
          <p:cNvCxnSpPr/>
          <p:nvPr/>
        </p:nvCxnSpPr>
        <p:spPr>
          <a:xfrm>
            <a:off x="3268275" y="1794875"/>
            <a:ext cx="2304000" cy="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6" name="Google Shape;66;p12"/>
          <p:cNvCxnSpPr/>
          <p:nvPr/>
        </p:nvCxnSpPr>
        <p:spPr>
          <a:xfrm flipH="1" rot="10800000">
            <a:off x="3241475" y="2169700"/>
            <a:ext cx="2317200" cy="2700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7" name="Google Shape;67;p12"/>
          <p:cNvCxnSpPr/>
          <p:nvPr/>
        </p:nvCxnSpPr>
        <p:spPr>
          <a:xfrm flipH="1" rot="10800000">
            <a:off x="3388825" y="1567075"/>
            <a:ext cx="1861800" cy="92430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93"/>
          <p:cNvSpPr txBox="1"/>
          <p:nvPr>
            <p:ph idx="1" type="body"/>
          </p:nvPr>
        </p:nvSpPr>
        <p:spPr>
          <a:xfrm>
            <a:off x="311150" y="774700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2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Если у налогового органа есть основания полагать, что документы могут быть уничтожены, налогоплательщик мешает проведению мероприятий налогового контроля и не будет доказательств того, какие права и законные интересы у налогоплательщика нарушены - действия налоговой инспекции правомерны.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b="0" i="0" lang="en-US" sz="24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Постановление ФАС ВСО от 01.06.2011 № А78-6261/2010 </a:t>
            </a:r>
            <a:endParaRPr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94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AB1D7C"/>
              </a:buClr>
              <a:buSzPts val="1800"/>
              <a:buFont typeface="Verdana"/>
              <a:buNone/>
            </a:pPr>
            <a:r>
              <a:rPr b="1" lang="en-US" sz="2400">
                <a:solidFill>
                  <a:srgbClr val="AB1D7C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Выемка документов и предметов: признаки незаконности</a:t>
            </a:r>
            <a:endParaRPr sz="24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496" name="Google Shape;496;p94"/>
          <p:cNvSpPr txBox="1"/>
          <p:nvPr>
            <p:ph idx="1" type="body"/>
          </p:nvPr>
        </p:nvSpPr>
        <p:spPr>
          <a:xfrm>
            <a:off x="311700" y="964400"/>
            <a:ext cx="8520600" cy="360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28575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</a:pPr>
            <a:r>
              <a:rPr lang="en-US" sz="21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нет</a:t>
            </a:r>
            <a:r>
              <a:rPr lang="en-US" sz="21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</a:t>
            </a:r>
            <a:r>
              <a:rPr b="1" lang="en-US" sz="21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оснований, что подлинные документы будут уничтожены или сокрыты, у налогового органа не было</a:t>
            </a:r>
            <a:endParaRPr sz="17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171450" lvl="0" marL="28575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1" sz="2100">
              <a:solidFill>
                <a:srgbClr val="9A0A33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304800" lvl="0" marL="28575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</a:pPr>
            <a:r>
              <a:rPr lang="en-US" sz="21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Формальное указание на наличие оснований для выемки само по себе отнюдь не свидетельствует о том, что такие основания у налоговой инспекции действительно были. </a:t>
            </a:r>
            <a:endParaRPr sz="17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285750" lvl="0" marL="285750" rtl="0" algn="just">
              <a:spcBef>
                <a:spcPts val="0"/>
              </a:spcBef>
              <a:spcAft>
                <a:spcPts val="0"/>
              </a:spcAft>
              <a:buClr>
                <a:srgbClr val="9A0A33"/>
              </a:buClr>
              <a:buSzPts val="1800"/>
              <a:buFont typeface="Arial"/>
              <a:buNone/>
            </a:pPr>
            <a:r>
              <a:rPr b="1" i="1" lang="en-US" sz="2100">
                <a:solidFill>
                  <a:srgbClr val="9A0A33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   </a:t>
            </a:r>
            <a:endParaRPr sz="17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95"/>
          <p:cNvSpPr txBox="1"/>
          <p:nvPr>
            <p:ph idx="1" type="body"/>
          </p:nvPr>
        </p:nvSpPr>
        <p:spPr>
          <a:xfrm>
            <a:off x="311700" y="174125"/>
            <a:ext cx="8520600" cy="439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2400">
              <a:solidFill>
                <a:srgbClr val="4E4D5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-1524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отсутствие предпринимателя и его законного представителя, </a:t>
            </a:r>
            <a:endParaRPr b="1"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1524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непредъявление налогоплательщику </a:t>
            </a:r>
            <a:r>
              <a:rPr b="1"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постановления о производстве выемки,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1524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ld Standard TT"/>
              <a:buChar char="•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 протоколах выемки не перечислены и не описаны изъятые документы и предметы; </a:t>
            </a:r>
            <a:endParaRPr sz="20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1524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до дня рассмотрения дела </a:t>
            </a:r>
            <a:r>
              <a:rPr b="1"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копии изъятых документов не переданы налогоплательщику. </a:t>
            </a:r>
            <a:endParaRPr b="1" sz="24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-1524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</a:t>
            </a:r>
            <a:r>
              <a:rPr b="1" lang="en-US"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ыемка в ночное время </a:t>
            </a:r>
            <a:endParaRPr sz="2000"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96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0" i="0" sz="3600" u="non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b="0" i="0" lang="en-US" sz="36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Камеральная налоговая проверка</a:t>
            </a:r>
            <a:endParaRPr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97"/>
          <p:cNvSpPr txBox="1"/>
          <p:nvPr>
            <p:ph idx="1" type="body"/>
          </p:nvPr>
        </p:nvSpPr>
        <p:spPr>
          <a:xfrm>
            <a:off x="311150" y="182562"/>
            <a:ext cx="8521800" cy="43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18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Камеральная налоговая проверка</a:t>
            </a:r>
            <a:endParaRPr/>
          </a:p>
        </p:txBody>
      </p:sp>
      <p:graphicFrame>
        <p:nvGraphicFramePr>
          <p:cNvPr id="512" name="Google Shape;512;p97"/>
          <p:cNvGraphicFramePr/>
          <p:nvPr/>
        </p:nvGraphicFramePr>
        <p:xfrm>
          <a:off x="952500" y="7000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{905288B6-94C0-47BE-B3E0-32BA87907A69}</a:tableStyleId>
              </a:tblPr>
              <a:tblGrid>
                <a:gridCol w="3619500"/>
                <a:gridCol w="3619500"/>
              </a:tblGrid>
              <a:tr h="1123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Основание проведения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000000"/>
                          </a:solidFill>
                        </a:rPr>
                        <a:t>предоставление налогоплательщиком налоговой декларации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Обязательность проведения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000000"/>
                          </a:solidFill>
                        </a:rPr>
                        <a:t>обязательно, при предоставлении декларации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66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Предмет проверки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000000"/>
                          </a:solidFill>
                        </a:rPr>
                        <a:t>исполнение налогоплательщиком обязанности только по конкретному налогу и периоду, за который составлена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41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Место проведения проверки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000000"/>
                          </a:solidFill>
                        </a:rPr>
                        <a:t>по месту нахождения налогового органа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7" name="Google Shape;517;p98"/>
          <p:cNvGraphicFramePr/>
          <p:nvPr/>
        </p:nvGraphicFramePr>
        <p:xfrm>
          <a:off x="866775" y="714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{905288B6-94C0-47BE-B3E0-32BA87907A69}</a:tableStyleId>
              </a:tblPr>
              <a:tblGrid>
                <a:gridCol w="3619500"/>
                <a:gridCol w="3619500"/>
              </a:tblGrid>
              <a:tr h="966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Срок проведения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u="none" cap="none" strike="noStrike">
                          <a:solidFill>
                            <a:srgbClr val="000000"/>
                          </a:solidFill>
                        </a:rPr>
                        <a:t>в течение трех месяцев со дня представления налогоплательщиком налоговой декларации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68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Порядок исчисления срока проведения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u="none" cap="none" strike="noStrike">
                          <a:solidFill>
                            <a:srgbClr val="000000"/>
                          </a:solidFill>
                        </a:rPr>
                        <a:t>все дни в пределах трех месяцев с момента представления декларации</a:t>
                      </a:r>
                      <a:endParaRPr b="1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u="none" cap="none" strike="noStrike">
                          <a:solidFill>
                            <a:srgbClr val="000000"/>
                          </a:solidFill>
                        </a:rPr>
                        <a:t>(НДС - 2 месяца ч.2 ст. 88 НК РФ)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66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Возможность продления срока 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u="none" cap="none" strike="noStrike">
                          <a:solidFill>
                            <a:srgbClr val="000000"/>
                          </a:solidFill>
                        </a:rPr>
                        <a:t>отсутствует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68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Возможность приостановления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u="none" cap="none" strike="noStrike">
                          <a:solidFill>
                            <a:srgbClr val="000000"/>
                          </a:solidFill>
                        </a:rPr>
                        <a:t>отсутствует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18" name="Google Shape;518;p98"/>
          <p:cNvSpPr txBox="1"/>
          <p:nvPr>
            <p:ph idx="1" type="body"/>
          </p:nvPr>
        </p:nvSpPr>
        <p:spPr>
          <a:xfrm>
            <a:off x="311150" y="182562"/>
            <a:ext cx="85218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18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Камеральная налоговая проверка</a:t>
            </a:r>
            <a:endParaRPr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99"/>
          <p:cNvSpPr txBox="1"/>
          <p:nvPr>
            <p:ph idx="1" type="body"/>
          </p:nvPr>
        </p:nvSpPr>
        <p:spPr>
          <a:xfrm>
            <a:off x="311150" y="261937"/>
            <a:ext cx="8521800" cy="43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По общему правилу при проведении камеральной проверки ИФНС </a:t>
            </a:r>
            <a:r>
              <a:rPr b="1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не вправе истребовать дополнительные сведения и документы</a:t>
            </a: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, если представление таковых не предусмотрено кодексом:</a:t>
            </a:r>
            <a:endParaRPr/>
          </a:p>
          <a:p>
            <a:pPr indent="-1270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Old Standard TT"/>
              <a:buChar char="-"/>
            </a:pP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- </a:t>
            </a: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при противоречиях в декларациях по НДС (могут требовать счета фактуры и первичные документы);</a:t>
            </a:r>
            <a:endParaRPr/>
          </a:p>
          <a:p>
            <a:pPr indent="-127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Old Standard TT"/>
              <a:buChar char="-"/>
            </a:pP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- </a:t>
            </a: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предоставление “уточненки” по истечении 2х лет (первичные и иные документы);</a:t>
            </a:r>
            <a:endParaRPr/>
          </a:p>
          <a:p>
            <a:pPr indent="-127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Old Standard TT"/>
              <a:buChar char="-"/>
            </a:pP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- </a:t>
            </a: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при проверке акцизной декларации;</a:t>
            </a:r>
            <a:endParaRPr/>
          </a:p>
          <a:p>
            <a:pPr indent="-127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Old Standard TT"/>
              <a:buChar char="-"/>
            </a:pP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- </a:t>
            </a: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расчеты по страховым взносам;</a:t>
            </a:r>
            <a:endParaRPr/>
          </a:p>
          <a:p>
            <a:pPr indent="-127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Old Standard TT"/>
              <a:buChar char="-"/>
            </a:pPr>
            <a:r>
              <a:rPr lang="en-US" sz="2000">
                <a:latin typeface="Old Standard TT"/>
                <a:ea typeface="Old Standard TT"/>
                <a:cs typeface="Old Standard TT"/>
                <a:sym typeface="Old Standard TT"/>
              </a:rPr>
              <a:t>- </a:t>
            </a:r>
            <a:r>
              <a:rPr b="0" i="0" lang="en-US" sz="20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по декларациям связанным с использованием природных ресурсов; </a:t>
            </a:r>
            <a:endParaRPr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100"/>
          <p:cNvSpPr txBox="1"/>
          <p:nvPr>
            <p:ph idx="1" type="body"/>
          </p:nvPr>
        </p:nvSpPr>
        <p:spPr>
          <a:xfrm>
            <a:off x="311150" y="1171575"/>
            <a:ext cx="85218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0" i="0" sz="3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i="0" lang="en-US" sz="36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Выездная налоговая проверка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0" i="0" sz="3600" u="none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101"/>
          <p:cNvSpPr txBox="1"/>
          <p:nvPr>
            <p:ph idx="1" type="body"/>
          </p:nvPr>
        </p:nvSpPr>
        <p:spPr>
          <a:xfrm>
            <a:off x="311150" y="182562"/>
            <a:ext cx="8521800" cy="43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18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Выездная налоговая проверка</a:t>
            </a:r>
            <a:endParaRPr/>
          </a:p>
        </p:txBody>
      </p:sp>
      <p:graphicFrame>
        <p:nvGraphicFramePr>
          <p:cNvPr id="534" name="Google Shape;534;p101"/>
          <p:cNvGraphicFramePr/>
          <p:nvPr/>
        </p:nvGraphicFramePr>
        <p:xfrm>
          <a:off x="952500" y="7000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{905288B6-94C0-47BE-B3E0-32BA87907A69}</a:tableStyleId>
              </a:tblPr>
              <a:tblGrid>
                <a:gridCol w="3619500"/>
                <a:gridCol w="3619500"/>
              </a:tblGrid>
              <a:tr h="1123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Основание проведения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000000"/>
                          </a:solidFill>
                        </a:rPr>
                        <a:t>решение руководителя ИФНС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Обязательность проведения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000000"/>
                          </a:solidFill>
                        </a:rPr>
                        <a:t>при наличии оснований и сомнений в “честности” налогоплательщика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41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Предмет проверки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000000"/>
                          </a:solidFill>
                        </a:rPr>
                        <a:t>как правило по всем налогам и сборам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39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Место проведения проверки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000000"/>
                          </a:solidFill>
                        </a:rPr>
                        <a:t>по месту нахождения налогоплательщика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9" name="Google Shape;539;p102"/>
          <p:cNvGraphicFramePr/>
          <p:nvPr/>
        </p:nvGraphicFramePr>
        <p:xfrm>
          <a:off x="866775" y="714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{905288B6-94C0-47BE-B3E0-32BA87907A69}</a:tableStyleId>
              </a:tblPr>
              <a:tblGrid>
                <a:gridCol w="3619500"/>
                <a:gridCol w="3619500"/>
              </a:tblGrid>
              <a:tr h="966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Срок проведения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000000"/>
                          </a:solidFill>
                        </a:rPr>
                        <a:t>от 2 до 6 месяцев в течении одного года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68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Порядок исчисления срока проведения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000000"/>
                          </a:solidFill>
                        </a:rPr>
                        <a:t>со дня вынесения решения о назначении проверки и до дня составления справки о проведенной проверке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66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Возможность продления срока 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000000"/>
                          </a:solidFill>
                        </a:rPr>
                        <a:t>может быть продлен до четырех месяцев, а в исключительных случаях - до шести месяцев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68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Возможность приостановления</a:t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en-US" sz="1400" u="none" cap="none" strike="noStrike">
                          <a:solidFill>
                            <a:srgbClr val="000000"/>
                          </a:solidFill>
                        </a:rPr>
                        <a:t>по решению руководителя (заместителя руководителя) налогового органа</a:t>
                      </a:r>
                      <a:endParaRPr b="1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40" name="Google Shape;540;p102"/>
          <p:cNvSpPr txBox="1"/>
          <p:nvPr>
            <p:ph idx="1" type="body"/>
          </p:nvPr>
        </p:nvSpPr>
        <p:spPr>
          <a:xfrm>
            <a:off x="311150" y="182562"/>
            <a:ext cx="85218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b="0" i="0" lang="en-US" sz="1800" u="non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Выездная налоговая проверка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3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